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9"/>
  </p:notesMasterIdLst>
  <p:sldIdLst>
    <p:sldId id="1112" r:id="rId3"/>
    <p:sldId id="1113" r:id="rId4"/>
    <p:sldId id="1132" r:id="rId5"/>
    <p:sldId id="1192" r:id="rId6"/>
    <p:sldId id="1114" r:id="rId7"/>
    <p:sldId id="1129" r:id="rId8"/>
    <p:sldId id="1134" r:id="rId9"/>
    <p:sldId id="1130" r:id="rId10"/>
    <p:sldId id="1136" r:id="rId11"/>
    <p:sldId id="1131" r:id="rId12"/>
    <p:sldId id="1138" r:id="rId13"/>
    <p:sldId id="1115" r:id="rId14"/>
    <p:sldId id="1196" r:id="rId15"/>
    <p:sldId id="1200" r:id="rId16"/>
    <p:sldId id="1141" r:id="rId17"/>
    <p:sldId id="1199" r:id="rId18"/>
    <p:sldId id="1144" r:id="rId19"/>
    <p:sldId id="1186" r:id="rId20"/>
    <p:sldId id="1201" r:id="rId21"/>
    <p:sldId id="1154" r:id="rId22"/>
    <p:sldId id="1142" r:id="rId23"/>
    <p:sldId id="1169" r:id="rId24"/>
    <p:sldId id="1170" r:id="rId25"/>
    <p:sldId id="1168" r:id="rId26"/>
    <p:sldId id="1175" r:id="rId27"/>
    <p:sldId id="1176" r:id="rId28"/>
    <p:sldId id="1177" r:id="rId29"/>
    <p:sldId id="1178" r:id="rId30"/>
    <p:sldId id="1179" r:id="rId31"/>
    <p:sldId id="274" r:id="rId32"/>
    <p:sldId id="257" r:id="rId33"/>
    <p:sldId id="258" r:id="rId34"/>
    <p:sldId id="1180" r:id="rId35"/>
    <p:sldId id="1182" r:id="rId36"/>
    <p:sldId id="1184" r:id="rId37"/>
    <p:sldId id="1185" r:id="rId38"/>
    <p:sldId id="1187" r:id="rId39"/>
    <p:sldId id="1202" r:id="rId40"/>
    <p:sldId id="1203" r:id="rId41"/>
    <p:sldId id="1189" r:id="rId42"/>
    <p:sldId id="1165" r:id="rId43"/>
    <p:sldId id="1193" r:id="rId44"/>
    <p:sldId id="1204" r:id="rId45"/>
    <p:sldId id="1119" r:id="rId46"/>
    <p:sldId id="1157" r:id="rId47"/>
    <p:sldId id="1181" r:id="rId48"/>
    <p:sldId id="1198" r:id="rId49"/>
    <p:sldId id="1205" r:id="rId50"/>
    <p:sldId id="271" r:id="rId51"/>
    <p:sldId id="270" r:id="rId52"/>
    <p:sldId id="272" r:id="rId53"/>
    <p:sldId id="276" r:id="rId54"/>
    <p:sldId id="1148" r:id="rId55"/>
    <p:sldId id="278" r:id="rId56"/>
    <p:sldId id="277" r:id="rId57"/>
    <p:sldId id="1206" r:id="rId58"/>
    <p:sldId id="1219" r:id="rId59"/>
    <p:sldId id="1190" r:id="rId60"/>
    <p:sldId id="1220" r:id="rId61"/>
    <p:sldId id="1221" r:id="rId62"/>
    <p:sldId id="1194" r:id="rId63"/>
    <p:sldId id="256" r:id="rId64"/>
    <p:sldId id="279" r:id="rId65"/>
    <p:sldId id="280" r:id="rId66"/>
    <p:sldId id="281" r:id="rId67"/>
    <p:sldId id="289" r:id="rId68"/>
    <p:sldId id="290" r:id="rId69"/>
    <p:sldId id="291" r:id="rId70"/>
    <p:sldId id="292" r:id="rId71"/>
    <p:sldId id="293" r:id="rId72"/>
    <p:sldId id="294" r:id="rId73"/>
    <p:sldId id="1183" r:id="rId74"/>
    <p:sldId id="1195" r:id="rId75"/>
    <p:sldId id="1222" r:id="rId76"/>
    <p:sldId id="1197" r:id="rId77"/>
    <p:sldId id="1223" r:id="rId78"/>
    <p:sldId id="1224" r:id="rId79"/>
    <p:sldId id="1225" r:id="rId80"/>
    <p:sldId id="1226" r:id="rId81"/>
    <p:sldId id="1227" r:id="rId82"/>
    <p:sldId id="1228" r:id="rId83"/>
    <p:sldId id="1229" r:id="rId84"/>
    <p:sldId id="1230" r:id="rId85"/>
    <p:sldId id="1231" r:id="rId86"/>
    <p:sldId id="1207" r:id="rId87"/>
    <p:sldId id="1208" r:id="rId88"/>
    <p:sldId id="1209" r:id="rId89"/>
    <p:sldId id="1210" r:id="rId90"/>
    <p:sldId id="1211" r:id="rId91"/>
    <p:sldId id="1212" r:id="rId92"/>
    <p:sldId id="1213" r:id="rId93"/>
    <p:sldId id="1214" r:id="rId94"/>
    <p:sldId id="1215" r:id="rId95"/>
    <p:sldId id="1216" r:id="rId96"/>
    <p:sldId id="1217" r:id="rId97"/>
    <p:sldId id="282" r:id="rId98"/>
    <p:sldId id="283" r:id="rId99"/>
    <p:sldId id="284" r:id="rId100"/>
    <p:sldId id="285" r:id="rId101"/>
    <p:sldId id="286" r:id="rId102"/>
    <p:sldId id="287" r:id="rId103"/>
    <p:sldId id="288" r:id="rId104"/>
    <p:sldId id="303" r:id="rId105"/>
    <p:sldId id="304" r:id="rId106"/>
    <p:sldId id="295" r:id="rId107"/>
    <p:sldId id="296" r:id="rId108"/>
    <p:sldId id="297" r:id="rId109"/>
    <p:sldId id="298" r:id="rId110"/>
    <p:sldId id="299" r:id="rId111"/>
    <p:sldId id="305" r:id="rId112"/>
    <p:sldId id="306" r:id="rId113"/>
    <p:sldId id="300" r:id="rId114"/>
    <p:sldId id="301" r:id="rId115"/>
    <p:sldId id="302" r:id="rId116"/>
    <p:sldId id="307" r:id="rId117"/>
    <p:sldId id="308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e" id="{EF188D3E-0C4C-4BFD-86E3-75EC4D515EC3}">
          <p14:sldIdLst>
            <p14:sldId id="1112"/>
            <p14:sldId id="1113"/>
            <p14:sldId id="1132"/>
            <p14:sldId id="1192"/>
            <p14:sldId id="1114"/>
            <p14:sldId id="1129"/>
            <p14:sldId id="1134"/>
            <p14:sldId id="1130"/>
            <p14:sldId id="1136"/>
          </p14:sldIdLst>
        </p14:section>
        <p14:section name="Manjiri" id="{1F277119-356B-4222-B415-AA7F8E1B2BDD}">
          <p14:sldIdLst>
            <p14:sldId id="1131"/>
            <p14:sldId id="1138"/>
            <p14:sldId id="1115"/>
            <p14:sldId id="1196"/>
            <p14:sldId id="1200"/>
            <p14:sldId id="1141"/>
            <p14:sldId id="1199"/>
            <p14:sldId id="1144"/>
            <p14:sldId id="1186"/>
            <p14:sldId id="1201"/>
            <p14:sldId id="1154"/>
          </p14:sldIdLst>
        </p14:section>
        <p14:section name="Jon" id="{E97FDF51-F89E-4365-8CB8-AE2FB469AA32}">
          <p14:sldIdLst>
            <p14:sldId id="1142"/>
            <p14:sldId id="1169"/>
            <p14:sldId id="1170"/>
            <p14:sldId id="1168"/>
            <p14:sldId id="1175"/>
            <p14:sldId id="1176"/>
            <p14:sldId id="1177"/>
            <p14:sldId id="1178"/>
            <p14:sldId id="1179"/>
            <p14:sldId id="274"/>
            <p14:sldId id="257"/>
            <p14:sldId id="258"/>
          </p14:sldIdLst>
        </p14:section>
        <p14:section name="Jake" id="{A7357B3C-705B-4D58-BC57-AB57B386BE10}">
          <p14:sldIdLst>
            <p14:sldId id="1180"/>
            <p14:sldId id="1182"/>
            <p14:sldId id="1184"/>
            <p14:sldId id="1185"/>
          </p14:sldIdLst>
        </p14:section>
        <p14:section name="Jon &amp; Jake" id="{8365FAFF-78F9-426E-B47A-CA1B53C2C7E9}">
          <p14:sldIdLst>
            <p14:sldId id="1187"/>
            <p14:sldId id="1202"/>
            <p14:sldId id="1203"/>
            <p14:sldId id="1189"/>
          </p14:sldIdLst>
        </p14:section>
        <p14:section name="Moe" id="{EACDDB22-2F65-4BC5-AA3F-0D785B595F64}">
          <p14:sldIdLst>
            <p14:sldId id="1165"/>
            <p14:sldId id="1193"/>
            <p14:sldId id="1204"/>
            <p14:sldId id="1119"/>
          </p14:sldIdLst>
        </p14:section>
        <p14:section name="Other" id="{AB29C877-B668-4B59-A198-644D52B27E6C}">
          <p14:sldIdLst>
            <p14:sldId id="1157"/>
            <p14:sldId id="1181"/>
            <p14:sldId id="1198"/>
            <p14:sldId id="1205"/>
            <p14:sldId id="271"/>
            <p14:sldId id="270"/>
            <p14:sldId id="272"/>
            <p14:sldId id="276"/>
            <p14:sldId id="1148"/>
            <p14:sldId id="278"/>
            <p14:sldId id="277"/>
            <p14:sldId id="1206"/>
            <p14:sldId id="1219"/>
            <p14:sldId id="1190"/>
            <p14:sldId id="1220"/>
            <p14:sldId id="1221"/>
            <p14:sldId id="1194"/>
            <p14:sldId id="256"/>
            <p14:sldId id="279"/>
            <p14:sldId id="280"/>
            <p14:sldId id="281"/>
            <p14:sldId id="289"/>
            <p14:sldId id="290"/>
            <p14:sldId id="291"/>
            <p14:sldId id="292"/>
            <p14:sldId id="293"/>
            <p14:sldId id="294"/>
            <p14:sldId id="1183"/>
            <p14:sldId id="1195"/>
            <p14:sldId id="1222"/>
            <p14:sldId id="1197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07"/>
            <p14:sldId id="1208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282"/>
            <p14:sldId id="283"/>
            <p14:sldId id="284"/>
            <p14:sldId id="285"/>
            <p14:sldId id="286"/>
            <p14:sldId id="287"/>
            <p14:sldId id="288"/>
            <p14:sldId id="303"/>
            <p14:sldId id="304"/>
            <p14:sldId id="295"/>
            <p14:sldId id="296"/>
            <p14:sldId id="297"/>
            <p14:sldId id="298"/>
            <p14:sldId id="299"/>
            <p14:sldId id="305"/>
            <p14:sldId id="306"/>
            <p14:sldId id="300"/>
            <p14:sldId id="301"/>
            <p14:sldId id="302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lf, Moshe" initials="WM" lastIdx="1" clrIdx="0">
    <p:extLst>
      <p:ext uri="{19B8F6BF-5375-455C-9EA6-DF929625EA0E}">
        <p15:presenceInfo xmlns:p15="http://schemas.microsoft.com/office/powerpoint/2012/main" userId="S::MJW122@pitt.edu::5f19f509-303c-4bca-aaf9-c64c54ec2e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A6192E"/>
    <a:srgbClr val="D79296"/>
    <a:srgbClr val="777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27" autoAdjust="0"/>
  </p:normalViewPr>
  <p:slideViewPr>
    <p:cSldViewPr snapToGrid="0">
      <p:cViewPr varScale="1">
        <p:scale>
          <a:sx n="59" d="100"/>
          <a:sy n="59" d="100"/>
        </p:scale>
        <p:origin x="86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13.sv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46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13.sv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46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3A4F85-AC5D-4BD3-9D10-B6DC4DDC90AF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D1A8591-E075-44A7-B7AD-6ECF4CAADA65}">
      <dgm:prSet phldrT="[Text]"/>
      <dgm:spPr>
        <a:xfrm rot="5400000">
          <a:off x="-144943" y="146190"/>
          <a:ext cx="966293" cy="676405"/>
        </a:xfrm>
        <a:prstGeom prst="chevron">
          <a:avLst/>
        </a:prstGeom>
        <a:solidFill>
          <a:srgbClr val="A6192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endParaRPr lang="en-US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476A065-D576-4ACE-A6F9-389F2AA81FBC}" type="parTrans" cxnId="{FB8FECCF-CB5D-4F89-A33C-3D7682669C57}">
      <dgm:prSet/>
      <dgm:spPr/>
      <dgm:t>
        <a:bodyPr/>
        <a:lstStyle/>
        <a:p>
          <a:endParaRPr lang="en-US"/>
        </a:p>
      </dgm:t>
    </dgm:pt>
    <dgm:pt modelId="{8D79BEA3-2A68-4981-B068-8F140389AD4E}" type="sibTrans" cxnId="{FB8FECCF-CB5D-4F89-A33C-3D7682669C57}">
      <dgm:prSet/>
      <dgm:spPr/>
      <dgm:t>
        <a:bodyPr/>
        <a:lstStyle/>
        <a:p>
          <a:endParaRPr lang="en-US"/>
        </a:p>
      </dgm:t>
    </dgm:pt>
    <dgm:pt modelId="{14B046FF-6D42-46C3-BC86-0A6AE3627B03}">
      <dgm:prSet phldrT="[Text]"/>
      <dgm:spPr>
        <a:xfrm rot="5400000">
          <a:off x="3373181" y="-2695530"/>
          <a:ext cx="628090" cy="6021643"/>
        </a:xfrm>
        <a:prstGeom prst="round2SameRect">
          <a:avLst/>
        </a:prstGeom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Problem Statement</a:t>
          </a:r>
        </a:p>
      </dgm:t>
    </dgm:pt>
    <dgm:pt modelId="{72DBBD97-4AC1-4036-B14E-7CF5EED6B612}" type="parTrans" cxnId="{8A544A49-733F-4B0F-B782-AA1FFF1D2279}">
      <dgm:prSet/>
      <dgm:spPr/>
      <dgm:t>
        <a:bodyPr/>
        <a:lstStyle/>
        <a:p>
          <a:endParaRPr lang="en-US"/>
        </a:p>
      </dgm:t>
    </dgm:pt>
    <dgm:pt modelId="{8606D4A5-CB2A-422D-89FF-0894DF76E6DC}" type="sibTrans" cxnId="{8A544A49-733F-4B0F-B782-AA1FFF1D2279}">
      <dgm:prSet/>
      <dgm:spPr/>
      <dgm:t>
        <a:bodyPr/>
        <a:lstStyle/>
        <a:p>
          <a:endParaRPr lang="en-US"/>
        </a:p>
      </dgm:t>
    </dgm:pt>
    <dgm:pt modelId="{9A2A09E6-6ADD-475F-A787-1F18FA706CF2}">
      <dgm:prSet phldrT="[Text]"/>
      <dgm:spPr>
        <a:xfrm rot="5400000">
          <a:off x="-144943" y="993734"/>
          <a:ext cx="966293" cy="676405"/>
        </a:xfrm>
        <a:prstGeom prst="chevron">
          <a:avLst/>
        </a:prstGeom>
        <a:solidFill>
          <a:srgbClr val="A6192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6F544E1-DD6E-4C54-84D7-77D9A5F7AC98}" type="parTrans" cxnId="{CB2D6980-62B0-4B51-BFDD-F71FA95FDE94}">
      <dgm:prSet/>
      <dgm:spPr/>
      <dgm:t>
        <a:bodyPr/>
        <a:lstStyle/>
        <a:p>
          <a:endParaRPr lang="en-US"/>
        </a:p>
      </dgm:t>
    </dgm:pt>
    <dgm:pt modelId="{8E08ED80-0FC7-4AC7-B1FB-7DE7F6628E42}" type="sibTrans" cxnId="{CB2D6980-62B0-4B51-BFDD-F71FA95FDE94}">
      <dgm:prSet/>
      <dgm:spPr/>
      <dgm:t>
        <a:bodyPr/>
        <a:lstStyle/>
        <a:p>
          <a:endParaRPr lang="en-US"/>
        </a:p>
      </dgm:t>
    </dgm:pt>
    <dgm:pt modelId="{69A8F56D-E6C3-42FC-98AC-5A588E990473}">
      <dgm:prSet phldrT="[Text]"/>
      <dgm:spPr>
        <a:xfrm rot="5400000">
          <a:off x="3373181" y="-1847986"/>
          <a:ext cx="628090" cy="6021643"/>
        </a:xfrm>
        <a:prstGeom prst="round2SameRect">
          <a:avLst/>
        </a:prstGeom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Framework for Evaluation</a:t>
          </a:r>
        </a:p>
      </dgm:t>
    </dgm:pt>
    <dgm:pt modelId="{5DD91D66-C9B2-4E88-91F9-5D4D9ABFD1B4}" type="parTrans" cxnId="{E2CF9F39-85FC-4D8C-A438-5A06DE0EDA8C}">
      <dgm:prSet/>
      <dgm:spPr/>
      <dgm:t>
        <a:bodyPr/>
        <a:lstStyle/>
        <a:p>
          <a:endParaRPr lang="en-US"/>
        </a:p>
      </dgm:t>
    </dgm:pt>
    <dgm:pt modelId="{5D0CBE46-4F3D-4895-8D57-AD4ECBEDB007}" type="sibTrans" cxnId="{E2CF9F39-85FC-4D8C-A438-5A06DE0EDA8C}">
      <dgm:prSet/>
      <dgm:spPr/>
      <dgm:t>
        <a:bodyPr/>
        <a:lstStyle/>
        <a:p>
          <a:endParaRPr lang="en-US"/>
        </a:p>
      </dgm:t>
    </dgm:pt>
    <dgm:pt modelId="{4C1B44D3-2B91-4BAB-97F7-6FF93E3E1F21}">
      <dgm:prSet phldrT="[Text]"/>
      <dgm:spPr>
        <a:xfrm rot="5400000">
          <a:off x="-144943" y="1841277"/>
          <a:ext cx="966293" cy="676405"/>
        </a:xfrm>
        <a:prstGeom prst="chevron">
          <a:avLst/>
        </a:prstGeom>
        <a:solidFill>
          <a:srgbClr val="A6192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871503C-EDFD-49E3-B0D0-66D8A70FA21F}" type="parTrans" cxnId="{18B41D9E-4F0B-4E72-B777-C8322611B313}">
      <dgm:prSet/>
      <dgm:spPr/>
      <dgm:t>
        <a:bodyPr/>
        <a:lstStyle/>
        <a:p>
          <a:endParaRPr lang="en-US"/>
        </a:p>
      </dgm:t>
    </dgm:pt>
    <dgm:pt modelId="{DBE02263-BB41-4059-90FE-2AC0866E0D0E}" type="sibTrans" cxnId="{18B41D9E-4F0B-4E72-B777-C8322611B313}">
      <dgm:prSet/>
      <dgm:spPr/>
      <dgm:t>
        <a:bodyPr/>
        <a:lstStyle/>
        <a:p>
          <a:endParaRPr lang="en-US"/>
        </a:p>
      </dgm:t>
    </dgm:pt>
    <dgm:pt modelId="{0129805F-1322-4403-A940-1B8DB824AE00}">
      <dgm:prSet phldrT="[Text]"/>
      <dgm:spPr>
        <a:xfrm rot="5400000">
          <a:off x="3373181" y="-1000442"/>
          <a:ext cx="628090" cy="6021643"/>
        </a:xfrm>
        <a:prstGeom prst="round2SameRect">
          <a:avLst/>
        </a:prstGeom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Analysis </a:t>
          </a:r>
        </a:p>
      </dgm:t>
    </dgm:pt>
    <dgm:pt modelId="{08B361B8-C355-4213-BEB7-BE53641AE4F8}" type="parTrans" cxnId="{A7791744-3799-4DA3-8E57-DEA83C4D7009}">
      <dgm:prSet/>
      <dgm:spPr/>
      <dgm:t>
        <a:bodyPr/>
        <a:lstStyle/>
        <a:p>
          <a:endParaRPr lang="en-US"/>
        </a:p>
      </dgm:t>
    </dgm:pt>
    <dgm:pt modelId="{A5B7AB5F-F4CD-485F-93AE-DC5D51FC61D1}" type="sibTrans" cxnId="{A7791744-3799-4DA3-8E57-DEA83C4D7009}">
      <dgm:prSet/>
      <dgm:spPr/>
      <dgm:t>
        <a:bodyPr/>
        <a:lstStyle/>
        <a:p>
          <a:endParaRPr lang="en-US"/>
        </a:p>
      </dgm:t>
    </dgm:pt>
    <dgm:pt modelId="{B42ACBA3-A058-4D95-B101-068EFE960EE7}">
      <dgm:prSet/>
      <dgm:spPr>
        <a:xfrm rot="5400000">
          <a:off x="-144943" y="2688821"/>
          <a:ext cx="966293" cy="676405"/>
        </a:xfrm>
        <a:prstGeom prst="chevron">
          <a:avLst/>
        </a:prstGeom>
        <a:solidFill>
          <a:srgbClr val="A6192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49890BD-BB5B-4DB1-92BE-27B635FF87B4}" type="parTrans" cxnId="{0EF6A011-D453-401A-98B9-B74AA30142CE}">
      <dgm:prSet/>
      <dgm:spPr/>
      <dgm:t>
        <a:bodyPr/>
        <a:lstStyle/>
        <a:p>
          <a:endParaRPr lang="en-US"/>
        </a:p>
      </dgm:t>
    </dgm:pt>
    <dgm:pt modelId="{5A6FDA7E-36B3-4DE3-B8D0-2BA3B64AF585}" type="sibTrans" cxnId="{0EF6A011-D453-401A-98B9-B74AA30142CE}">
      <dgm:prSet/>
      <dgm:spPr/>
      <dgm:t>
        <a:bodyPr/>
        <a:lstStyle/>
        <a:p>
          <a:endParaRPr lang="en-US"/>
        </a:p>
      </dgm:t>
    </dgm:pt>
    <dgm:pt modelId="{B9B8781D-2917-4B25-BBFD-19A2AF2B63B8}">
      <dgm:prSet/>
      <dgm:spPr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FontTx/>
            <a:buNone/>
          </a:pPr>
          <a:r>
            <a:rPr lang="en-US" dirty="0"/>
            <a:t>Recommendations</a:t>
          </a:r>
        </a:p>
      </dgm:t>
    </dgm:pt>
    <dgm:pt modelId="{6F39F6D3-D850-471D-9B05-E185C6DD51AC}" type="parTrans" cxnId="{FB1BD4FE-2938-4333-8BB7-5A800943246B}">
      <dgm:prSet/>
      <dgm:spPr/>
      <dgm:t>
        <a:bodyPr/>
        <a:lstStyle/>
        <a:p>
          <a:endParaRPr lang="en-US"/>
        </a:p>
      </dgm:t>
    </dgm:pt>
    <dgm:pt modelId="{25D2FB11-580F-4446-9E44-2C72222137AE}" type="sibTrans" cxnId="{FB1BD4FE-2938-4333-8BB7-5A800943246B}">
      <dgm:prSet/>
      <dgm:spPr/>
      <dgm:t>
        <a:bodyPr/>
        <a:lstStyle/>
        <a:p>
          <a:endParaRPr lang="en-US"/>
        </a:p>
      </dgm:t>
    </dgm:pt>
    <dgm:pt modelId="{B1517D8B-8C2C-4303-BA38-0D586B2E57C5}" type="pres">
      <dgm:prSet presAssocID="{C63A4F85-AC5D-4BD3-9D10-B6DC4DDC90AF}" presName="linearFlow" presStyleCnt="0">
        <dgm:presLayoutVars>
          <dgm:dir/>
          <dgm:animLvl val="lvl"/>
          <dgm:resizeHandles val="exact"/>
        </dgm:presLayoutVars>
      </dgm:prSet>
      <dgm:spPr/>
    </dgm:pt>
    <dgm:pt modelId="{F011FD77-37F7-43E9-A5AA-0CD210A6A092}" type="pres">
      <dgm:prSet presAssocID="{2D1A8591-E075-44A7-B7AD-6ECF4CAADA65}" presName="composite" presStyleCnt="0"/>
      <dgm:spPr/>
    </dgm:pt>
    <dgm:pt modelId="{0A3AAB3B-022B-48FD-A831-D9D5E9695996}" type="pres">
      <dgm:prSet presAssocID="{2D1A8591-E075-44A7-B7AD-6ECF4CAADA65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4352CB0-CB13-4C42-9C9D-DA25D476E2F2}" type="pres">
      <dgm:prSet presAssocID="{2D1A8591-E075-44A7-B7AD-6ECF4CAADA65}" presName="descendantText" presStyleLbl="alignAcc1" presStyleIdx="0" presStyleCnt="4">
        <dgm:presLayoutVars>
          <dgm:bulletEnabled val="1"/>
        </dgm:presLayoutVars>
      </dgm:prSet>
      <dgm:spPr>
        <a:prstGeom prst="round2SameRect">
          <a:avLst/>
        </a:prstGeom>
      </dgm:spPr>
    </dgm:pt>
    <dgm:pt modelId="{584D07E6-BED7-4F68-9E86-02B3408768D7}" type="pres">
      <dgm:prSet presAssocID="{8D79BEA3-2A68-4981-B068-8F140389AD4E}" presName="sp" presStyleCnt="0"/>
      <dgm:spPr/>
    </dgm:pt>
    <dgm:pt modelId="{717A0E46-857B-413B-AEB6-1683B75107B7}" type="pres">
      <dgm:prSet presAssocID="{9A2A09E6-6ADD-475F-A787-1F18FA706CF2}" presName="composite" presStyleCnt="0"/>
      <dgm:spPr/>
    </dgm:pt>
    <dgm:pt modelId="{6FEB3276-D72E-4F97-A82C-ABCE6D79DA1E}" type="pres">
      <dgm:prSet presAssocID="{9A2A09E6-6ADD-475F-A787-1F18FA706CF2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C3D1022C-85DD-4922-9646-A5FCBBC81979}" type="pres">
      <dgm:prSet presAssocID="{9A2A09E6-6ADD-475F-A787-1F18FA706CF2}" presName="descendantText" presStyleLbl="alignAcc1" presStyleIdx="1" presStyleCnt="4">
        <dgm:presLayoutVars>
          <dgm:bulletEnabled val="1"/>
        </dgm:presLayoutVars>
      </dgm:prSet>
      <dgm:spPr/>
    </dgm:pt>
    <dgm:pt modelId="{24E2CBB3-D22E-4C85-A034-D2F3DBECB9CA}" type="pres">
      <dgm:prSet presAssocID="{8E08ED80-0FC7-4AC7-B1FB-7DE7F6628E42}" presName="sp" presStyleCnt="0"/>
      <dgm:spPr/>
    </dgm:pt>
    <dgm:pt modelId="{9BE8DD36-A90B-4329-9AA8-B11A53DCE6E4}" type="pres">
      <dgm:prSet presAssocID="{4C1B44D3-2B91-4BAB-97F7-6FF93E3E1F21}" presName="composite" presStyleCnt="0"/>
      <dgm:spPr/>
    </dgm:pt>
    <dgm:pt modelId="{F8FC2570-FF07-47C0-8D22-AE2BB821DBB8}" type="pres">
      <dgm:prSet presAssocID="{4C1B44D3-2B91-4BAB-97F7-6FF93E3E1F21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5ECF4922-5196-4D91-BC5D-247B8EE37260}" type="pres">
      <dgm:prSet presAssocID="{4C1B44D3-2B91-4BAB-97F7-6FF93E3E1F21}" presName="descendantText" presStyleLbl="alignAcc1" presStyleIdx="2" presStyleCnt="4">
        <dgm:presLayoutVars>
          <dgm:bulletEnabled val="1"/>
        </dgm:presLayoutVars>
      </dgm:prSet>
      <dgm:spPr/>
    </dgm:pt>
    <dgm:pt modelId="{869390E4-CE20-41E3-899F-2D1E707AAB76}" type="pres">
      <dgm:prSet presAssocID="{DBE02263-BB41-4059-90FE-2AC0866E0D0E}" presName="sp" presStyleCnt="0"/>
      <dgm:spPr/>
    </dgm:pt>
    <dgm:pt modelId="{A886A2AE-C2FD-4EF1-A673-E2E2CDA9E162}" type="pres">
      <dgm:prSet presAssocID="{B42ACBA3-A058-4D95-B101-068EFE960EE7}" presName="composite" presStyleCnt="0"/>
      <dgm:spPr/>
    </dgm:pt>
    <dgm:pt modelId="{BFE46349-C0E8-4205-944E-795392356BB9}" type="pres">
      <dgm:prSet presAssocID="{B42ACBA3-A058-4D95-B101-068EFE960EE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15433B00-DCFB-4211-A8D5-A85C5B7293CE}" type="pres">
      <dgm:prSet presAssocID="{B42ACBA3-A058-4D95-B101-068EFE960EE7}" presName="descendantText" presStyleLbl="alignAcc1" presStyleIdx="3" presStyleCnt="4">
        <dgm:presLayoutVars>
          <dgm:bulletEnabled val="1"/>
        </dgm:presLayoutVars>
      </dgm:prSet>
      <dgm:spPr>
        <a:xfrm rot="5400000">
          <a:off x="3373181" y="-152898"/>
          <a:ext cx="628090" cy="6021643"/>
        </a:xfrm>
        <a:prstGeom prst="round2SameRect">
          <a:avLst/>
        </a:prstGeom>
      </dgm:spPr>
    </dgm:pt>
  </dgm:ptLst>
  <dgm:cxnLst>
    <dgm:cxn modelId="{D93F7B00-9AA8-4A6F-9661-A402C49D6753}" type="presOf" srcId="{69A8F56D-E6C3-42FC-98AC-5A588E990473}" destId="{C3D1022C-85DD-4922-9646-A5FCBBC81979}" srcOrd="0" destOrd="0" presId="urn:microsoft.com/office/officeart/2005/8/layout/chevron2"/>
    <dgm:cxn modelId="{0EF6A011-D453-401A-98B9-B74AA30142CE}" srcId="{C63A4F85-AC5D-4BD3-9D10-B6DC4DDC90AF}" destId="{B42ACBA3-A058-4D95-B101-068EFE960EE7}" srcOrd="3" destOrd="0" parTransId="{649890BD-BB5B-4DB1-92BE-27B635FF87B4}" sibTransId="{5A6FDA7E-36B3-4DE3-B8D0-2BA3B64AF585}"/>
    <dgm:cxn modelId="{1CA7D716-FF72-453B-95E2-40267A6B6674}" type="presOf" srcId="{2D1A8591-E075-44A7-B7AD-6ECF4CAADA65}" destId="{0A3AAB3B-022B-48FD-A831-D9D5E9695996}" srcOrd="0" destOrd="0" presId="urn:microsoft.com/office/officeart/2005/8/layout/chevron2"/>
    <dgm:cxn modelId="{C9714623-2A6F-40E4-8FF1-A53E7BEEA5FC}" type="presOf" srcId="{B9B8781D-2917-4B25-BBFD-19A2AF2B63B8}" destId="{15433B00-DCFB-4211-A8D5-A85C5B7293CE}" srcOrd="0" destOrd="0" presId="urn:microsoft.com/office/officeart/2005/8/layout/chevron2"/>
    <dgm:cxn modelId="{2015E832-829A-4AE6-8643-36D8D5489947}" type="presOf" srcId="{4C1B44D3-2B91-4BAB-97F7-6FF93E3E1F21}" destId="{F8FC2570-FF07-47C0-8D22-AE2BB821DBB8}" srcOrd="0" destOrd="0" presId="urn:microsoft.com/office/officeart/2005/8/layout/chevron2"/>
    <dgm:cxn modelId="{E2CF9F39-85FC-4D8C-A438-5A06DE0EDA8C}" srcId="{9A2A09E6-6ADD-475F-A787-1F18FA706CF2}" destId="{69A8F56D-E6C3-42FC-98AC-5A588E990473}" srcOrd="0" destOrd="0" parTransId="{5DD91D66-C9B2-4E88-91F9-5D4D9ABFD1B4}" sibTransId="{5D0CBE46-4F3D-4895-8D57-AD4ECBEDB007}"/>
    <dgm:cxn modelId="{9A70B93C-DDB1-4C62-9230-1AEB7723D6FB}" type="presOf" srcId="{0129805F-1322-4403-A940-1B8DB824AE00}" destId="{5ECF4922-5196-4D91-BC5D-247B8EE37260}" srcOrd="0" destOrd="0" presId="urn:microsoft.com/office/officeart/2005/8/layout/chevron2"/>
    <dgm:cxn modelId="{A7791744-3799-4DA3-8E57-DEA83C4D7009}" srcId="{4C1B44D3-2B91-4BAB-97F7-6FF93E3E1F21}" destId="{0129805F-1322-4403-A940-1B8DB824AE00}" srcOrd="0" destOrd="0" parTransId="{08B361B8-C355-4213-BEB7-BE53641AE4F8}" sibTransId="{A5B7AB5F-F4CD-485F-93AE-DC5D51FC61D1}"/>
    <dgm:cxn modelId="{8A544A49-733F-4B0F-B782-AA1FFF1D2279}" srcId="{2D1A8591-E075-44A7-B7AD-6ECF4CAADA65}" destId="{14B046FF-6D42-46C3-BC86-0A6AE3627B03}" srcOrd="0" destOrd="0" parTransId="{72DBBD97-4AC1-4036-B14E-7CF5EED6B612}" sibTransId="{8606D4A5-CB2A-422D-89FF-0894DF76E6DC}"/>
    <dgm:cxn modelId="{CB2D6980-62B0-4B51-BFDD-F71FA95FDE94}" srcId="{C63A4F85-AC5D-4BD3-9D10-B6DC4DDC90AF}" destId="{9A2A09E6-6ADD-475F-A787-1F18FA706CF2}" srcOrd="1" destOrd="0" parTransId="{36F544E1-DD6E-4C54-84D7-77D9A5F7AC98}" sibTransId="{8E08ED80-0FC7-4AC7-B1FB-7DE7F6628E42}"/>
    <dgm:cxn modelId="{40B6138F-9E58-4043-8A69-5CEB8E4C72FF}" type="presOf" srcId="{C63A4F85-AC5D-4BD3-9D10-B6DC4DDC90AF}" destId="{B1517D8B-8C2C-4303-BA38-0D586B2E57C5}" srcOrd="0" destOrd="0" presId="urn:microsoft.com/office/officeart/2005/8/layout/chevron2"/>
    <dgm:cxn modelId="{18B41D9E-4F0B-4E72-B777-C8322611B313}" srcId="{C63A4F85-AC5D-4BD3-9D10-B6DC4DDC90AF}" destId="{4C1B44D3-2B91-4BAB-97F7-6FF93E3E1F21}" srcOrd="2" destOrd="0" parTransId="{C871503C-EDFD-49E3-B0D0-66D8A70FA21F}" sibTransId="{DBE02263-BB41-4059-90FE-2AC0866E0D0E}"/>
    <dgm:cxn modelId="{2E3DDAA2-B061-4AD1-81AE-D9CCA493D4D8}" type="presOf" srcId="{14B046FF-6D42-46C3-BC86-0A6AE3627B03}" destId="{A4352CB0-CB13-4C42-9C9D-DA25D476E2F2}" srcOrd="0" destOrd="0" presId="urn:microsoft.com/office/officeart/2005/8/layout/chevron2"/>
    <dgm:cxn modelId="{2F8CF4BD-2ABC-4022-A612-D8723D8E4F87}" type="presOf" srcId="{B42ACBA3-A058-4D95-B101-068EFE960EE7}" destId="{BFE46349-C0E8-4205-944E-795392356BB9}" srcOrd="0" destOrd="0" presId="urn:microsoft.com/office/officeart/2005/8/layout/chevron2"/>
    <dgm:cxn modelId="{FB8FECCF-CB5D-4F89-A33C-3D7682669C57}" srcId="{C63A4F85-AC5D-4BD3-9D10-B6DC4DDC90AF}" destId="{2D1A8591-E075-44A7-B7AD-6ECF4CAADA65}" srcOrd="0" destOrd="0" parTransId="{B476A065-D576-4ACE-A6F9-389F2AA81FBC}" sibTransId="{8D79BEA3-2A68-4981-B068-8F140389AD4E}"/>
    <dgm:cxn modelId="{BC53A2E9-3C41-4682-A4E7-7F1E03885C98}" type="presOf" srcId="{9A2A09E6-6ADD-475F-A787-1F18FA706CF2}" destId="{6FEB3276-D72E-4F97-A82C-ABCE6D79DA1E}" srcOrd="0" destOrd="0" presId="urn:microsoft.com/office/officeart/2005/8/layout/chevron2"/>
    <dgm:cxn modelId="{FB1BD4FE-2938-4333-8BB7-5A800943246B}" srcId="{B42ACBA3-A058-4D95-B101-068EFE960EE7}" destId="{B9B8781D-2917-4B25-BBFD-19A2AF2B63B8}" srcOrd="0" destOrd="0" parTransId="{6F39F6D3-D850-471D-9B05-E185C6DD51AC}" sibTransId="{25D2FB11-580F-4446-9E44-2C72222137AE}"/>
    <dgm:cxn modelId="{3724F2C6-F056-419A-80C0-FBA7424C0BBC}" type="presParOf" srcId="{B1517D8B-8C2C-4303-BA38-0D586B2E57C5}" destId="{F011FD77-37F7-43E9-A5AA-0CD210A6A092}" srcOrd="0" destOrd="0" presId="urn:microsoft.com/office/officeart/2005/8/layout/chevron2"/>
    <dgm:cxn modelId="{F2A22404-A496-46DF-A9EE-E7CE03863297}" type="presParOf" srcId="{F011FD77-37F7-43E9-A5AA-0CD210A6A092}" destId="{0A3AAB3B-022B-48FD-A831-D9D5E9695996}" srcOrd="0" destOrd="0" presId="urn:microsoft.com/office/officeart/2005/8/layout/chevron2"/>
    <dgm:cxn modelId="{AF0951CC-A653-483D-A383-465FC6E3FC26}" type="presParOf" srcId="{F011FD77-37F7-43E9-A5AA-0CD210A6A092}" destId="{A4352CB0-CB13-4C42-9C9D-DA25D476E2F2}" srcOrd="1" destOrd="0" presId="urn:microsoft.com/office/officeart/2005/8/layout/chevron2"/>
    <dgm:cxn modelId="{8F04ED41-9A8A-47D2-8FE6-4B622E31E68F}" type="presParOf" srcId="{B1517D8B-8C2C-4303-BA38-0D586B2E57C5}" destId="{584D07E6-BED7-4F68-9E86-02B3408768D7}" srcOrd="1" destOrd="0" presId="urn:microsoft.com/office/officeart/2005/8/layout/chevron2"/>
    <dgm:cxn modelId="{289BA032-0593-4359-A92F-3DE55985BDFB}" type="presParOf" srcId="{B1517D8B-8C2C-4303-BA38-0D586B2E57C5}" destId="{717A0E46-857B-413B-AEB6-1683B75107B7}" srcOrd="2" destOrd="0" presId="urn:microsoft.com/office/officeart/2005/8/layout/chevron2"/>
    <dgm:cxn modelId="{CE37100D-C848-4C72-90CF-E0963BEC58EB}" type="presParOf" srcId="{717A0E46-857B-413B-AEB6-1683B75107B7}" destId="{6FEB3276-D72E-4F97-A82C-ABCE6D79DA1E}" srcOrd="0" destOrd="0" presId="urn:microsoft.com/office/officeart/2005/8/layout/chevron2"/>
    <dgm:cxn modelId="{EE007B28-393B-4F3A-8DE9-3ABB1571AC5A}" type="presParOf" srcId="{717A0E46-857B-413B-AEB6-1683B75107B7}" destId="{C3D1022C-85DD-4922-9646-A5FCBBC81979}" srcOrd="1" destOrd="0" presId="urn:microsoft.com/office/officeart/2005/8/layout/chevron2"/>
    <dgm:cxn modelId="{245FE74B-5B88-4858-A2F0-835FC0910CD9}" type="presParOf" srcId="{B1517D8B-8C2C-4303-BA38-0D586B2E57C5}" destId="{24E2CBB3-D22E-4C85-A034-D2F3DBECB9CA}" srcOrd="3" destOrd="0" presId="urn:microsoft.com/office/officeart/2005/8/layout/chevron2"/>
    <dgm:cxn modelId="{5F300642-10A2-41C2-A8EC-14A825CB9AC2}" type="presParOf" srcId="{B1517D8B-8C2C-4303-BA38-0D586B2E57C5}" destId="{9BE8DD36-A90B-4329-9AA8-B11A53DCE6E4}" srcOrd="4" destOrd="0" presId="urn:microsoft.com/office/officeart/2005/8/layout/chevron2"/>
    <dgm:cxn modelId="{EBD1E86F-47E6-4FB1-9AAA-C96592F0D875}" type="presParOf" srcId="{9BE8DD36-A90B-4329-9AA8-B11A53DCE6E4}" destId="{F8FC2570-FF07-47C0-8D22-AE2BB821DBB8}" srcOrd="0" destOrd="0" presId="urn:microsoft.com/office/officeart/2005/8/layout/chevron2"/>
    <dgm:cxn modelId="{D488403A-95E6-4056-9F12-61F370EE647F}" type="presParOf" srcId="{9BE8DD36-A90B-4329-9AA8-B11A53DCE6E4}" destId="{5ECF4922-5196-4D91-BC5D-247B8EE37260}" srcOrd="1" destOrd="0" presId="urn:microsoft.com/office/officeart/2005/8/layout/chevron2"/>
    <dgm:cxn modelId="{F36832D1-FC63-45E2-95FE-4CCF924ACECD}" type="presParOf" srcId="{B1517D8B-8C2C-4303-BA38-0D586B2E57C5}" destId="{869390E4-CE20-41E3-899F-2D1E707AAB76}" srcOrd="5" destOrd="0" presId="urn:microsoft.com/office/officeart/2005/8/layout/chevron2"/>
    <dgm:cxn modelId="{1F2A0FD4-B544-4F91-8ED0-ADA6DBFD29AE}" type="presParOf" srcId="{B1517D8B-8C2C-4303-BA38-0D586B2E57C5}" destId="{A886A2AE-C2FD-4EF1-A673-E2E2CDA9E162}" srcOrd="6" destOrd="0" presId="urn:microsoft.com/office/officeart/2005/8/layout/chevron2"/>
    <dgm:cxn modelId="{998EEA32-27EC-426C-A250-400872F39227}" type="presParOf" srcId="{A886A2AE-C2FD-4EF1-A673-E2E2CDA9E162}" destId="{BFE46349-C0E8-4205-944E-795392356BB9}" srcOrd="0" destOrd="0" presId="urn:microsoft.com/office/officeart/2005/8/layout/chevron2"/>
    <dgm:cxn modelId="{3B1991A1-68E3-44F9-95DF-D3765F352CC0}" type="presParOf" srcId="{A886A2AE-C2FD-4EF1-A673-E2E2CDA9E162}" destId="{15433B00-DCFB-4211-A8D5-A85C5B7293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C39485-DC18-4A24-8B59-DC5F5E7E89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0D3CC53-7E61-4EFC-8487-F06F2BABF9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38,000+ rows</a:t>
          </a:r>
        </a:p>
      </dgm:t>
    </dgm:pt>
    <dgm:pt modelId="{2459E09E-075E-4275-9D25-3AECF92AE8F0}" type="parTrans" cxnId="{FDF39AE2-B750-4148-933F-922E116A202E}">
      <dgm:prSet/>
      <dgm:spPr/>
      <dgm:t>
        <a:bodyPr/>
        <a:lstStyle/>
        <a:p>
          <a:endParaRPr lang="en-US"/>
        </a:p>
      </dgm:t>
    </dgm:pt>
    <dgm:pt modelId="{86EA4CE4-5965-49F5-AA4F-2C1D6A9B9FEF}" type="sibTrans" cxnId="{FDF39AE2-B750-4148-933F-922E116A202E}">
      <dgm:prSet/>
      <dgm:spPr/>
      <dgm:t>
        <a:bodyPr/>
        <a:lstStyle/>
        <a:p>
          <a:endParaRPr lang="en-US"/>
        </a:p>
      </dgm:t>
    </dgm:pt>
    <dgm:pt modelId="{B34B6EDE-1A30-4143-A208-EF911468FF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Over 500 healthcare providers across 5 regions</a:t>
          </a:r>
        </a:p>
      </dgm:t>
    </dgm:pt>
    <dgm:pt modelId="{EC1E4C8C-254E-4521-8542-FC70EC97A81B}" type="parTrans" cxnId="{CCA79980-B6E6-4091-BB34-B0D63EC4E15C}">
      <dgm:prSet/>
      <dgm:spPr/>
      <dgm:t>
        <a:bodyPr/>
        <a:lstStyle/>
        <a:p>
          <a:endParaRPr lang="en-US"/>
        </a:p>
      </dgm:t>
    </dgm:pt>
    <dgm:pt modelId="{5D02558B-B040-427B-928A-261DA616E7AC}" type="sibTrans" cxnId="{CCA79980-B6E6-4091-BB34-B0D63EC4E15C}">
      <dgm:prSet/>
      <dgm:spPr/>
      <dgm:t>
        <a:bodyPr/>
        <a:lstStyle/>
        <a:p>
          <a:endParaRPr lang="en-US"/>
        </a:p>
      </dgm:t>
    </dgm:pt>
    <dgm:pt modelId="{6A5E4908-A042-4177-8B2B-76CAFA8250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~40 quality metrics per provider </a:t>
          </a:r>
        </a:p>
      </dgm:t>
    </dgm:pt>
    <dgm:pt modelId="{C1FB49E2-BAAE-4956-B18D-5097C3041345}" type="parTrans" cxnId="{05452451-39D4-4881-A0EA-36950F010B57}">
      <dgm:prSet/>
      <dgm:spPr/>
      <dgm:t>
        <a:bodyPr/>
        <a:lstStyle/>
        <a:p>
          <a:endParaRPr lang="en-US"/>
        </a:p>
      </dgm:t>
    </dgm:pt>
    <dgm:pt modelId="{B87AEA91-5AB3-45A4-ADDB-7537CDC50064}" type="sibTrans" cxnId="{05452451-39D4-4881-A0EA-36950F010B57}">
      <dgm:prSet/>
      <dgm:spPr/>
      <dgm:t>
        <a:bodyPr/>
        <a:lstStyle/>
        <a:p>
          <a:endParaRPr lang="en-US"/>
        </a:p>
      </dgm:t>
    </dgm:pt>
    <dgm:pt modelId="{5646E73C-AA0D-48EC-BCCC-2D0E09726A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 year, one data point per provider per population</a:t>
          </a:r>
        </a:p>
      </dgm:t>
    </dgm:pt>
    <dgm:pt modelId="{A1C7D309-A32C-49F8-8BBA-FC0AC7835060}" type="parTrans" cxnId="{05711BCC-8EF2-4CA9-B407-F2451B53C8F8}">
      <dgm:prSet/>
      <dgm:spPr/>
      <dgm:t>
        <a:bodyPr/>
        <a:lstStyle/>
        <a:p>
          <a:endParaRPr lang="en-US"/>
        </a:p>
      </dgm:t>
    </dgm:pt>
    <dgm:pt modelId="{7D8EBD1A-8D70-4229-BF2C-775AA01BFC5D}" type="sibTrans" cxnId="{05711BCC-8EF2-4CA9-B407-F2451B53C8F8}">
      <dgm:prSet/>
      <dgm:spPr/>
      <dgm:t>
        <a:bodyPr/>
        <a:lstStyle/>
        <a:p>
          <a:endParaRPr lang="en-US"/>
        </a:p>
      </dgm:t>
    </dgm:pt>
    <dgm:pt modelId="{D6C856D7-3463-4F19-A327-4E8E28ED3D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 outcomes of interest:</a:t>
          </a:r>
        </a:p>
      </dgm:t>
    </dgm:pt>
    <dgm:pt modelId="{47327513-D555-493A-97A8-4AA19E0938A1}" type="parTrans" cxnId="{EC69030C-4D58-4595-A804-EEE081AF9AFA}">
      <dgm:prSet/>
      <dgm:spPr/>
      <dgm:t>
        <a:bodyPr/>
        <a:lstStyle/>
        <a:p>
          <a:endParaRPr lang="en-US"/>
        </a:p>
      </dgm:t>
    </dgm:pt>
    <dgm:pt modelId="{B4CADD2D-75F7-4B1F-AF52-46BC755392AC}" type="sibTrans" cxnId="{EC69030C-4D58-4595-A804-EEE081AF9AFA}">
      <dgm:prSet/>
      <dgm:spPr/>
      <dgm:t>
        <a:bodyPr/>
        <a:lstStyle/>
        <a:p>
          <a:endParaRPr lang="en-US"/>
        </a:p>
      </dgm:t>
    </dgm:pt>
    <dgm:pt modelId="{0B484BF8-ABFF-47F8-99CA-120F1B27A9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PMPM – Per member per month cost of care</a:t>
          </a:r>
        </a:p>
      </dgm:t>
    </dgm:pt>
    <dgm:pt modelId="{42B4DCC1-D662-411D-91FB-7122E8792C43}" type="parTrans" cxnId="{93E892CC-0ACA-4172-8723-302D4B57F60B}">
      <dgm:prSet/>
      <dgm:spPr/>
      <dgm:t>
        <a:bodyPr/>
        <a:lstStyle/>
        <a:p>
          <a:endParaRPr lang="en-US"/>
        </a:p>
      </dgm:t>
    </dgm:pt>
    <dgm:pt modelId="{543FAC9E-13AB-4DCC-9796-5B34D3A99FEE}" type="sibTrans" cxnId="{93E892CC-0ACA-4172-8723-302D4B57F60B}">
      <dgm:prSet/>
      <dgm:spPr/>
      <dgm:t>
        <a:bodyPr/>
        <a:lstStyle/>
        <a:p>
          <a:endParaRPr lang="en-US"/>
        </a:p>
      </dgm:t>
    </dgm:pt>
    <dgm:pt modelId="{FEBCCC63-8BEE-4139-AE8C-C60FA2DC95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ED – Emergency department utilization</a:t>
          </a:r>
        </a:p>
      </dgm:t>
    </dgm:pt>
    <dgm:pt modelId="{CDF53BCA-AF0C-4EA8-8522-10EF96635BC6}" type="parTrans" cxnId="{F45C4D91-A337-4C59-9D72-471B01600C01}">
      <dgm:prSet/>
      <dgm:spPr/>
      <dgm:t>
        <a:bodyPr/>
        <a:lstStyle/>
        <a:p>
          <a:endParaRPr lang="en-US"/>
        </a:p>
      </dgm:t>
    </dgm:pt>
    <dgm:pt modelId="{69C42017-F164-41D7-B825-AB88308C55C8}" type="sibTrans" cxnId="{F45C4D91-A337-4C59-9D72-471B01600C01}">
      <dgm:prSet/>
      <dgm:spPr/>
      <dgm:t>
        <a:bodyPr/>
        <a:lstStyle/>
        <a:p>
          <a:endParaRPr lang="en-US"/>
        </a:p>
      </dgm:t>
    </dgm:pt>
    <dgm:pt modelId="{5C912286-F45E-4892-B7C9-1EDC74D75B3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RDM – Readmission rates</a:t>
          </a:r>
        </a:p>
      </dgm:t>
    </dgm:pt>
    <dgm:pt modelId="{FB46FED6-8F7C-4C49-8959-2442999B2D42}" type="parTrans" cxnId="{FCF082F0-F8C4-4661-8173-80BB2F840A4C}">
      <dgm:prSet/>
      <dgm:spPr/>
      <dgm:t>
        <a:bodyPr/>
        <a:lstStyle/>
        <a:p>
          <a:endParaRPr lang="en-US"/>
        </a:p>
      </dgm:t>
    </dgm:pt>
    <dgm:pt modelId="{5C72835D-6A12-4B50-9011-929F5E16BC7B}" type="sibTrans" cxnId="{FCF082F0-F8C4-4661-8173-80BB2F840A4C}">
      <dgm:prSet/>
      <dgm:spPr/>
      <dgm:t>
        <a:bodyPr/>
        <a:lstStyle/>
        <a:p>
          <a:endParaRPr lang="en-US"/>
        </a:p>
      </dgm:t>
    </dgm:pt>
    <dgm:pt modelId="{951772BA-3986-48DC-9F51-72E08F716F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 populations: Pediatric, </a:t>
          </a:r>
          <a:r>
            <a:rPr lang="en-US" b="1" dirty="0"/>
            <a:t>Adult</a:t>
          </a:r>
          <a:r>
            <a:rPr lang="en-US" dirty="0"/>
            <a:t>, Senior</a:t>
          </a:r>
        </a:p>
      </dgm:t>
    </dgm:pt>
    <dgm:pt modelId="{2AB98AF5-406B-47F8-8870-FF88DDBF4DF4}" type="sibTrans" cxnId="{7BA7EFC5-E454-40C0-9DB9-4A332B7B0E03}">
      <dgm:prSet/>
      <dgm:spPr/>
      <dgm:t>
        <a:bodyPr/>
        <a:lstStyle/>
        <a:p>
          <a:endParaRPr lang="en-US"/>
        </a:p>
      </dgm:t>
    </dgm:pt>
    <dgm:pt modelId="{712C4610-6B20-40F9-9972-885F50F33C65}" type="parTrans" cxnId="{7BA7EFC5-E454-40C0-9DB9-4A332B7B0E03}">
      <dgm:prSet/>
      <dgm:spPr/>
      <dgm:t>
        <a:bodyPr/>
        <a:lstStyle/>
        <a:p>
          <a:endParaRPr lang="en-US"/>
        </a:p>
      </dgm:t>
    </dgm:pt>
    <dgm:pt modelId="{4165F062-2161-4CBF-AFBB-65484F989F3B}" type="pres">
      <dgm:prSet presAssocID="{50C39485-DC18-4A24-8B59-DC5F5E7E8920}" presName="root" presStyleCnt="0">
        <dgm:presLayoutVars>
          <dgm:dir/>
          <dgm:resizeHandles val="exact"/>
        </dgm:presLayoutVars>
      </dgm:prSet>
      <dgm:spPr/>
    </dgm:pt>
    <dgm:pt modelId="{39EC3EE7-BFFB-401A-8905-D5CE7CBB83A7}" type="pres">
      <dgm:prSet presAssocID="{60D3CC53-7E61-4EFC-8487-F06F2BABF99E}" presName="compNode" presStyleCnt="0"/>
      <dgm:spPr/>
    </dgm:pt>
    <dgm:pt modelId="{8320D826-806E-4EEC-915B-7E447A69E4EE}" type="pres">
      <dgm:prSet presAssocID="{60D3CC53-7E61-4EFC-8487-F06F2BABF99E}" presName="bgRect" presStyleLbl="bgShp" presStyleIdx="0" presStyleCnt="6"/>
      <dgm:spPr/>
    </dgm:pt>
    <dgm:pt modelId="{E9549ADF-5A9D-45E4-99B0-A5C54A7406CD}" type="pres">
      <dgm:prSet presAssocID="{60D3CC53-7E61-4EFC-8487-F06F2BABF99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2EBA8A5-E754-4C79-9FC5-F451ABCBB269}" type="pres">
      <dgm:prSet presAssocID="{60D3CC53-7E61-4EFC-8487-F06F2BABF99E}" presName="spaceRect" presStyleCnt="0"/>
      <dgm:spPr/>
    </dgm:pt>
    <dgm:pt modelId="{70607399-9D23-469B-AFB3-087E78D08967}" type="pres">
      <dgm:prSet presAssocID="{60D3CC53-7E61-4EFC-8487-F06F2BABF99E}" presName="parTx" presStyleLbl="revTx" presStyleIdx="0" presStyleCnt="7">
        <dgm:presLayoutVars>
          <dgm:chMax val="0"/>
          <dgm:chPref val="0"/>
        </dgm:presLayoutVars>
      </dgm:prSet>
      <dgm:spPr/>
    </dgm:pt>
    <dgm:pt modelId="{4DB90131-348E-42B5-89BC-E8BC9FFFE3EF}" type="pres">
      <dgm:prSet presAssocID="{86EA4CE4-5965-49F5-AA4F-2C1D6A9B9FEF}" presName="sibTrans" presStyleCnt="0"/>
      <dgm:spPr/>
    </dgm:pt>
    <dgm:pt modelId="{E7EF83AE-8FC7-415F-B8DC-BD1B52EDAE57}" type="pres">
      <dgm:prSet presAssocID="{B34B6EDE-1A30-4143-A208-EF911468FF7C}" presName="compNode" presStyleCnt="0"/>
      <dgm:spPr/>
    </dgm:pt>
    <dgm:pt modelId="{93861E3E-0CF8-40EC-9491-72E7F54AAC07}" type="pres">
      <dgm:prSet presAssocID="{B34B6EDE-1A30-4143-A208-EF911468FF7C}" presName="bgRect" presStyleLbl="bgShp" presStyleIdx="1" presStyleCnt="6"/>
      <dgm:spPr/>
    </dgm:pt>
    <dgm:pt modelId="{EDD30690-D116-4890-88E7-FCAE94BBCAEE}" type="pres">
      <dgm:prSet presAssocID="{B34B6EDE-1A30-4143-A208-EF911468FF7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2598CCD6-A42F-4A2E-8D25-684F1459CCA0}" type="pres">
      <dgm:prSet presAssocID="{B34B6EDE-1A30-4143-A208-EF911468FF7C}" presName="spaceRect" presStyleCnt="0"/>
      <dgm:spPr/>
    </dgm:pt>
    <dgm:pt modelId="{DFFBC570-14C3-4E2D-9A47-FBDA4AA83D21}" type="pres">
      <dgm:prSet presAssocID="{B34B6EDE-1A30-4143-A208-EF911468FF7C}" presName="parTx" presStyleLbl="revTx" presStyleIdx="1" presStyleCnt="7">
        <dgm:presLayoutVars>
          <dgm:chMax val="0"/>
          <dgm:chPref val="0"/>
        </dgm:presLayoutVars>
      </dgm:prSet>
      <dgm:spPr/>
    </dgm:pt>
    <dgm:pt modelId="{51CFF047-C3EF-4CF4-B3D7-EE54663D8A40}" type="pres">
      <dgm:prSet presAssocID="{5D02558B-B040-427B-928A-261DA616E7AC}" presName="sibTrans" presStyleCnt="0"/>
      <dgm:spPr/>
    </dgm:pt>
    <dgm:pt modelId="{7BE19D34-AACB-4D3C-8623-1D755E530B2D}" type="pres">
      <dgm:prSet presAssocID="{6A5E4908-A042-4177-8B2B-76CAFA8250C8}" presName="compNode" presStyleCnt="0"/>
      <dgm:spPr/>
    </dgm:pt>
    <dgm:pt modelId="{4C733B1C-96DC-4ACE-B11E-4EE38E776EAB}" type="pres">
      <dgm:prSet presAssocID="{6A5E4908-A042-4177-8B2B-76CAFA8250C8}" presName="bgRect" presStyleLbl="bgShp" presStyleIdx="2" presStyleCnt="6"/>
      <dgm:spPr/>
    </dgm:pt>
    <dgm:pt modelId="{22D6A467-B746-4785-93AF-5D77AECDA752}" type="pres">
      <dgm:prSet presAssocID="{6A5E4908-A042-4177-8B2B-76CAFA8250C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05C9A06-6310-459C-8388-3337A56505AD}" type="pres">
      <dgm:prSet presAssocID="{6A5E4908-A042-4177-8B2B-76CAFA8250C8}" presName="spaceRect" presStyleCnt="0"/>
      <dgm:spPr/>
    </dgm:pt>
    <dgm:pt modelId="{5A305AEB-5DC2-430A-9F26-9E48CED5BEA4}" type="pres">
      <dgm:prSet presAssocID="{6A5E4908-A042-4177-8B2B-76CAFA8250C8}" presName="parTx" presStyleLbl="revTx" presStyleIdx="2" presStyleCnt="7">
        <dgm:presLayoutVars>
          <dgm:chMax val="0"/>
          <dgm:chPref val="0"/>
        </dgm:presLayoutVars>
      </dgm:prSet>
      <dgm:spPr/>
    </dgm:pt>
    <dgm:pt modelId="{D0EAF1DA-F314-4F72-8AC5-33F9A0FFADA0}" type="pres">
      <dgm:prSet presAssocID="{B87AEA91-5AB3-45A4-ADDB-7537CDC50064}" presName="sibTrans" presStyleCnt="0"/>
      <dgm:spPr/>
    </dgm:pt>
    <dgm:pt modelId="{720C60C3-157A-4060-B44F-5762F954A115}" type="pres">
      <dgm:prSet presAssocID="{951772BA-3986-48DC-9F51-72E08F716FC8}" presName="compNode" presStyleCnt="0"/>
      <dgm:spPr/>
    </dgm:pt>
    <dgm:pt modelId="{07A7ED8B-51A5-4453-B3B8-AEF8B7A496DC}" type="pres">
      <dgm:prSet presAssocID="{951772BA-3986-48DC-9F51-72E08F716FC8}" presName="bgRect" presStyleLbl="bgShp" presStyleIdx="3" presStyleCnt="6"/>
      <dgm:spPr/>
    </dgm:pt>
    <dgm:pt modelId="{645F263A-66C1-46F8-8D77-6EAA918BBF08}" type="pres">
      <dgm:prSet presAssocID="{951772BA-3986-48DC-9F51-72E08F716FC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9C540D3-00E1-4848-8F9A-D9D4D01EF6B7}" type="pres">
      <dgm:prSet presAssocID="{951772BA-3986-48DC-9F51-72E08F716FC8}" presName="spaceRect" presStyleCnt="0"/>
      <dgm:spPr/>
    </dgm:pt>
    <dgm:pt modelId="{09280B27-13E9-4C72-8CCE-1AE7FBC37435}" type="pres">
      <dgm:prSet presAssocID="{951772BA-3986-48DC-9F51-72E08F716FC8}" presName="parTx" presStyleLbl="revTx" presStyleIdx="3" presStyleCnt="7">
        <dgm:presLayoutVars>
          <dgm:chMax val="0"/>
          <dgm:chPref val="0"/>
        </dgm:presLayoutVars>
      </dgm:prSet>
      <dgm:spPr/>
    </dgm:pt>
    <dgm:pt modelId="{5E9FB352-8C17-44B3-BB45-965711DE5395}" type="pres">
      <dgm:prSet presAssocID="{2AB98AF5-406B-47F8-8870-FF88DDBF4DF4}" presName="sibTrans" presStyleCnt="0"/>
      <dgm:spPr/>
    </dgm:pt>
    <dgm:pt modelId="{D6E84F67-2DD4-4778-83F7-3257D0FAB1D4}" type="pres">
      <dgm:prSet presAssocID="{5646E73C-AA0D-48EC-BCCC-2D0E09726A69}" presName="compNode" presStyleCnt="0"/>
      <dgm:spPr/>
    </dgm:pt>
    <dgm:pt modelId="{0F250713-4446-4AC0-BC3F-C7B3F922F81C}" type="pres">
      <dgm:prSet presAssocID="{5646E73C-AA0D-48EC-BCCC-2D0E09726A69}" presName="bgRect" presStyleLbl="bgShp" presStyleIdx="4" presStyleCnt="6"/>
      <dgm:spPr/>
    </dgm:pt>
    <dgm:pt modelId="{4262A35C-6520-462E-AD0A-0DC9A19C90A7}" type="pres">
      <dgm:prSet presAssocID="{5646E73C-AA0D-48EC-BCCC-2D0E09726A6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F87A1EE9-72D4-4AA3-B57B-D3656029E57A}" type="pres">
      <dgm:prSet presAssocID="{5646E73C-AA0D-48EC-BCCC-2D0E09726A69}" presName="spaceRect" presStyleCnt="0"/>
      <dgm:spPr/>
    </dgm:pt>
    <dgm:pt modelId="{7E756E3C-B1EA-4E51-9AE4-38D967DACFB2}" type="pres">
      <dgm:prSet presAssocID="{5646E73C-AA0D-48EC-BCCC-2D0E09726A69}" presName="parTx" presStyleLbl="revTx" presStyleIdx="4" presStyleCnt="7">
        <dgm:presLayoutVars>
          <dgm:chMax val="0"/>
          <dgm:chPref val="0"/>
        </dgm:presLayoutVars>
      </dgm:prSet>
      <dgm:spPr/>
    </dgm:pt>
    <dgm:pt modelId="{49F90293-66CC-45DC-9468-98448E8D0174}" type="pres">
      <dgm:prSet presAssocID="{7D8EBD1A-8D70-4229-BF2C-775AA01BFC5D}" presName="sibTrans" presStyleCnt="0"/>
      <dgm:spPr/>
    </dgm:pt>
    <dgm:pt modelId="{6BE8E3A0-284B-4F9C-8084-6A3FE4230C0F}" type="pres">
      <dgm:prSet presAssocID="{D6C856D7-3463-4F19-A327-4E8E28ED3D11}" presName="compNode" presStyleCnt="0"/>
      <dgm:spPr/>
    </dgm:pt>
    <dgm:pt modelId="{B20BE9E2-F189-4477-9B71-E2A0402739B8}" type="pres">
      <dgm:prSet presAssocID="{D6C856D7-3463-4F19-A327-4E8E28ED3D11}" presName="bgRect" presStyleLbl="bgShp" presStyleIdx="5" presStyleCnt="6" custScaleY="179641"/>
      <dgm:spPr/>
    </dgm:pt>
    <dgm:pt modelId="{CB163CEC-002A-44C6-80DB-8356DE518B01}" type="pres">
      <dgm:prSet presAssocID="{D6C856D7-3463-4F19-A327-4E8E28ED3D1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E774440-530F-4B8D-9498-F93F459C42F3}" type="pres">
      <dgm:prSet presAssocID="{D6C856D7-3463-4F19-A327-4E8E28ED3D11}" presName="spaceRect" presStyleCnt="0"/>
      <dgm:spPr/>
    </dgm:pt>
    <dgm:pt modelId="{DB62A5D5-A8A0-4D88-95D5-52B164A733E2}" type="pres">
      <dgm:prSet presAssocID="{D6C856D7-3463-4F19-A327-4E8E28ED3D11}" presName="parTx" presStyleLbl="revTx" presStyleIdx="5" presStyleCnt="7">
        <dgm:presLayoutVars>
          <dgm:chMax val="0"/>
          <dgm:chPref val="0"/>
        </dgm:presLayoutVars>
      </dgm:prSet>
      <dgm:spPr/>
    </dgm:pt>
    <dgm:pt modelId="{92455F9E-8732-4549-98E4-3B3DC4888173}" type="pres">
      <dgm:prSet presAssocID="{D6C856D7-3463-4F19-A327-4E8E28ED3D11}" presName="desTx" presStyleLbl="revTx" presStyleIdx="6" presStyleCnt="7" custScaleY="164101" custLinFactNeighborX="-40554" custLinFactNeighborY="1613">
        <dgm:presLayoutVars/>
      </dgm:prSet>
      <dgm:spPr/>
    </dgm:pt>
  </dgm:ptLst>
  <dgm:cxnLst>
    <dgm:cxn modelId="{74DAE703-26DB-4AAB-9435-CDD2FD71ECF3}" type="presOf" srcId="{60D3CC53-7E61-4EFC-8487-F06F2BABF99E}" destId="{70607399-9D23-469B-AFB3-087E78D08967}" srcOrd="0" destOrd="0" presId="urn:microsoft.com/office/officeart/2018/2/layout/IconVerticalSolidList"/>
    <dgm:cxn modelId="{EC69030C-4D58-4595-A804-EEE081AF9AFA}" srcId="{50C39485-DC18-4A24-8B59-DC5F5E7E8920}" destId="{D6C856D7-3463-4F19-A327-4E8E28ED3D11}" srcOrd="5" destOrd="0" parTransId="{47327513-D555-493A-97A8-4AA19E0938A1}" sibTransId="{B4CADD2D-75F7-4B1F-AF52-46BC755392AC}"/>
    <dgm:cxn modelId="{D5EF895B-9578-4A9B-8A13-C5C6DE684A58}" type="presOf" srcId="{5646E73C-AA0D-48EC-BCCC-2D0E09726A69}" destId="{7E756E3C-B1EA-4E51-9AE4-38D967DACFB2}" srcOrd="0" destOrd="0" presId="urn:microsoft.com/office/officeart/2018/2/layout/IconVerticalSolidList"/>
    <dgm:cxn modelId="{AA1B8F69-8D6B-4DAD-9A5C-3C8195CCB2CE}" type="presOf" srcId="{6A5E4908-A042-4177-8B2B-76CAFA8250C8}" destId="{5A305AEB-5DC2-430A-9F26-9E48CED5BEA4}" srcOrd="0" destOrd="0" presId="urn:microsoft.com/office/officeart/2018/2/layout/IconVerticalSolidList"/>
    <dgm:cxn modelId="{05452451-39D4-4881-A0EA-36950F010B57}" srcId="{50C39485-DC18-4A24-8B59-DC5F5E7E8920}" destId="{6A5E4908-A042-4177-8B2B-76CAFA8250C8}" srcOrd="2" destOrd="0" parTransId="{C1FB49E2-BAAE-4956-B18D-5097C3041345}" sibTransId="{B87AEA91-5AB3-45A4-ADDB-7537CDC50064}"/>
    <dgm:cxn modelId="{75EDE656-A484-4EA1-A271-9E947D8F169D}" type="presOf" srcId="{951772BA-3986-48DC-9F51-72E08F716FC8}" destId="{09280B27-13E9-4C72-8CCE-1AE7FBC37435}" srcOrd="0" destOrd="0" presId="urn:microsoft.com/office/officeart/2018/2/layout/IconVerticalSolidList"/>
    <dgm:cxn modelId="{CCA79980-B6E6-4091-BB34-B0D63EC4E15C}" srcId="{50C39485-DC18-4A24-8B59-DC5F5E7E8920}" destId="{B34B6EDE-1A30-4143-A208-EF911468FF7C}" srcOrd="1" destOrd="0" parTransId="{EC1E4C8C-254E-4521-8542-FC70EC97A81B}" sibTransId="{5D02558B-B040-427B-928A-261DA616E7AC}"/>
    <dgm:cxn modelId="{FFD6148A-A139-47C8-AA0F-75AEF63992BC}" type="presOf" srcId="{B34B6EDE-1A30-4143-A208-EF911468FF7C}" destId="{DFFBC570-14C3-4E2D-9A47-FBDA4AA83D21}" srcOrd="0" destOrd="0" presId="urn:microsoft.com/office/officeart/2018/2/layout/IconVerticalSolidList"/>
    <dgm:cxn modelId="{F45C4D91-A337-4C59-9D72-471B01600C01}" srcId="{D6C856D7-3463-4F19-A327-4E8E28ED3D11}" destId="{FEBCCC63-8BEE-4139-AE8C-C60FA2DC95F4}" srcOrd="1" destOrd="0" parTransId="{CDF53BCA-AF0C-4EA8-8522-10EF96635BC6}" sibTransId="{69C42017-F164-41D7-B825-AB88308C55C8}"/>
    <dgm:cxn modelId="{27339D95-0F5D-4FD3-9EBB-B8D0F4F23A35}" type="presOf" srcId="{0B484BF8-ABFF-47F8-99CA-120F1B27A935}" destId="{92455F9E-8732-4549-98E4-3B3DC4888173}" srcOrd="0" destOrd="0" presId="urn:microsoft.com/office/officeart/2018/2/layout/IconVerticalSolidList"/>
    <dgm:cxn modelId="{75BD3D9E-E981-413F-AB72-8CFCC0C547D2}" type="presOf" srcId="{FEBCCC63-8BEE-4139-AE8C-C60FA2DC95F4}" destId="{92455F9E-8732-4549-98E4-3B3DC4888173}" srcOrd="0" destOrd="1" presId="urn:microsoft.com/office/officeart/2018/2/layout/IconVerticalSolidList"/>
    <dgm:cxn modelId="{669B86B3-898E-497D-80F3-196997FB6DE0}" type="presOf" srcId="{D6C856D7-3463-4F19-A327-4E8E28ED3D11}" destId="{DB62A5D5-A8A0-4D88-95D5-52B164A733E2}" srcOrd="0" destOrd="0" presId="urn:microsoft.com/office/officeart/2018/2/layout/IconVerticalSolidList"/>
    <dgm:cxn modelId="{BCD1AAB9-3A26-4292-AEF3-2C9A88FACD76}" type="presOf" srcId="{5C912286-F45E-4892-B7C9-1EDC74D75B3F}" destId="{92455F9E-8732-4549-98E4-3B3DC4888173}" srcOrd="0" destOrd="2" presId="urn:microsoft.com/office/officeart/2018/2/layout/IconVerticalSolidList"/>
    <dgm:cxn modelId="{7BA7EFC5-E454-40C0-9DB9-4A332B7B0E03}" srcId="{50C39485-DC18-4A24-8B59-DC5F5E7E8920}" destId="{951772BA-3986-48DC-9F51-72E08F716FC8}" srcOrd="3" destOrd="0" parTransId="{712C4610-6B20-40F9-9972-885F50F33C65}" sibTransId="{2AB98AF5-406B-47F8-8870-FF88DDBF4DF4}"/>
    <dgm:cxn modelId="{391720CB-E7D5-447F-9599-6B19C2716663}" type="presOf" srcId="{50C39485-DC18-4A24-8B59-DC5F5E7E8920}" destId="{4165F062-2161-4CBF-AFBB-65484F989F3B}" srcOrd="0" destOrd="0" presId="urn:microsoft.com/office/officeart/2018/2/layout/IconVerticalSolidList"/>
    <dgm:cxn modelId="{05711BCC-8EF2-4CA9-B407-F2451B53C8F8}" srcId="{50C39485-DC18-4A24-8B59-DC5F5E7E8920}" destId="{5646E73C-AA0D-48EC-BCCC-2D0E09726A69}" srcOrd="4" destOrd="0" parTransId="{A1C7D309-A32C-49F8-8BBA-FC0AC7835060}" sibTransId="{7D8EBD1A-8D70-4229-BF2C-775AA01BFC5D}"/>
    <dgm:cxn modelId="{93E892CC-0ACA-4172-8723-302D4B57F60B}" srcId="{D6C856D7-3463-4F19-A327-4E8E28ED3D11}" destId="{0B484BF8-ABFF-47F8-99CA-120F1B27A935}" srcOrd="0" destOrd="0" parTransId="{42B4DCC1-D662-411D-91FB-7122E8792C43}" sibTransId="{543FAC9E-13AB-4DCC-9796-5B34D3A99FEE}"/>
    <dgm:cxn modelId="{FDF39AE2-B750-4148-933F-922E116A202E}" srcId="{50C39485-DC18-4A24-8B59-DC5F5E7E8920}" destId="{60D3CC53-7E61-4EFC-8487-F06F2BABF99E}" srcOrd="0" destOrd="0" parTransId="{2459E09E-075E-4275-9D25-3AECF92AE8F0}" sibTransId="{86EA4CE4-5965-49F5-AA4F-2C1D6A9B9FEF}"/>
    <dgm:cxn modelId="{FCF082F0-F8C4-4661-8173-80BB2F840A4C}" srcId="{D6C856D7-3463-4F19-A327-4E8E28ED3D11}" destId="{5C912286-F45E-4892-B7C9-1EDC74D75B3F}" srcOrd="2" destOrd="0" parTransId="{FB46FED6-8F7C-4C49-8959-2442999B2D42}" sibTransId="{5C72835D-6A12-4B50-9011-929F5E16BC7B}"/>
    <dgm:cxn modelId="{DA460310-02AF-44B5-94BD-7FECAA0C16D4}" type="presParOf" srcId="{4165F062-2161-4CBF-AFBB-65484F989F3B}" destId="{39EC3EE7-BFFB-401A-8905-D5CE7CBB83A7}" srcOrd="0" destOrd="0" presId="urn:microsoft.com/office/officeart/2018/2/layout/IconVerticalSolidList"/>
    <dgm:cxn modelId="{BBA5A773-DD33-497E-B20C-7636755D3D82}" type="presParOf" srcId="{39EC3EE7-BFFB-401A-8905-D5CE7CBB83A7}" destId="{8320D826-806E-4EEC-915B-7E447A69E4EE}" srcOrd="0" destOrd="0" presId="urn:microsoft.com/office/officeart/2018/2/layout/IconVerticalSolidList"/>
    <dgm:cxn modelId="{A78EBABE-9DAC-41C9-90A0-499BF49CCFD0}" type="presParOf" srcId="{39EC3EE7-BFFB-401A-8905-D5CE7CBB83A7}" destId="{E9549ADF-5A9D-45E4-99B0-A5C54A7406CD}" srcOrd="1" destOrd="0" presId="urn:microsoft.com/office/officeart/2018/2/layout/IconVerticalSolidList"/>
    <dgm:cxn modelId="{6E034DF3-644A-4109-AA1B-156FD2ED0CE2}" type="presParOf" srcId="{39EC3EE7-BFFB-401A-8905-D5CE7CBB83A7}" destId="{22EBA8A5-E754-4C79-9FC5-F451ABCBB269}" srcOrd="2" destOrd="0" presId="urn:microsoft.com/office/officeart/2018/2/layout/IconVerticalSolidList"/>
    <dgm:cxn modelId="{BFEA3DA6-467C-4F1F-A0F4-0ADAA7B85B7E}" type="presParOf" srcId="{39EC3EE7-BFFB-401A-8905-D5CE7CBB83A7}" destId="{70607399-9D23-469B-AFB3-087E78D08967}" srcOrd="3" destOrd="0" presId="urn:microsoft.com/office/officeart/2018/2/layout/IconVerticalSolidList"/>
    <dgm:cxn modelId="{CD543D8B-B9FD-4816-A177-B296840595FF}" type="presParOf" srcId="{4165F062-2161-4CBF-AFBB-65484F989F3B}" destId="{4DB90131-348E-42B5-89BC-E8BC9FFFE3EF}" srcOrd="1" destOrd="0" presId="urn:microsoft.com/office/officeart/2018/2/layout/IconVerticalSolidList"/>
    <dgm:cxn modelId="{CD766A02-F1BE-41F8-8952-B790AEB09809}" type="presParOf" srcId="{4165F062-2161-4CBF-AFBB-65484F989F3B}" destId="{E7EF83AE-8FC7-415F-B8DC-BD1B52EDAE57}" srcOrd="2" destOrd="0" presId="urn:microsoft.com/office/officeart/2018/2/layout/IconVerticalSolidList"/>
    <dgm:cxn modelId="{1C99932E-BB3C-4D57-9BE1-DD24919F7B44}" type="presParOf" srcId="{E7EF83AE-8FC7-415F-B8DC-BD1B52EDAE57}" destId="{93861E3E-0CF8-40EC-9491-72E7F54AAC07}" srcOrd="0" destOrd="0" presId="urn:microsoft.com/office/officeart/2018/2/layout/IconVerticalSolidList"/>
    <dgm:cxn modelId="{2EE3FAAE-1260-474D-A2F7-D8A34BB279B3}" type="presParOf" srcId="{E7EF83AE-8FC7-415F-B8DC-BD1B52EDAE57}" destId="{EDD30690-D116-4890-88E7-FCAE94BBCAEE}" srcOrd="1" destOrd="0" presId="urn:microsoft.com/office/officeart/2018/2/layout/IconVerticalSolidList"/>
    <dgm:cxn modelId="{BB354B63-AC2F-41A1-B802-3A9F0BF19A8F}" type="presParOf" srcId="{E7EF83AE-8FC7-415F-B8DC-BD1B52EDAE57}" destId="{2598CCD6-A42F-4A2E-8D25-684F1459CCA0}" srcOrd="2" destOrd="0" presId="urn:microsoft.com/office/officeart/2018/2/layout/IconVerticalSolidList"/>
    <dgm:cxn modelId="{B49B690A-4FD7-46A1-8566-06F6584C2D95}" type="presParOf" srcId="{E7EF83AE-8FC7-415F-B8DC-BD1B52EDAE57}" destId="{DFFBC570-14C3-4E2D-9A47-FBDA4AA83D21}" srcOrd="3" destOrd="0" presId="urn:microsoft.com/office/officeart/2018/2/layout/IconVerticalSolidList"/>
    <dgm:cxn modelId="{A6053F8D-4B42-4A79-B68D-2C7B93EFD210}" type="presParOf" srcId="{4165F062-2161-4CBF-AFBB-65484F989F3B}" destId="{51CFF047-C3EF-4CF4-B3D7-EE54663D8A40}" srcOrd="3" destOrd="0" presId="urn:microsoft.com/office/officeart/2018/2/layout/IconVerticalSolidList"/>
    <dgm:cxn modelId="{ECD1C15D-4EEF-4E66-BA96-0623768A1404}" type="presParOf" srcId="{4165F062-2161-4CBF-AFBB-65484F989F3B}" destId="{7BE19D34-AACB-4D3C-8623-1D755E530B2D}" srcOrd="4" destOrd="0" presId="urn:microsoft.com/office/officeart/2018/2/layout/IconVerticalSolidList"/>
    <dgm:cxn modelId="{0CCC2F03-58B9-442E-941C-1A9CD3083AC9}" type="presParOf" srcId="{7BE19D34-AACB-4D3C-8623-1D755E530B2D}" destId="{4C733B1C-96DC-4ACE-B11E-4EE38E776EAB}" srcOrd="0" destOrd="0" presId="urn:microsoft.com/office/officeart/2018/2/layout/IconVerticalSolidList"/>
    <dgm:cxn modelId="{05D40467-29A9-4B8E-AF21-55B070BC2E31}" type="presParOf" srcId="{7BE19D34-AACB-4D3C-8623-1D755E530B2D}" destId="{22D6A467-B746-4785-93AF-5D77AECDA752}" srcOrd="1" destOrd="0" presId="urn:microsoft.com/office/officeart/2018/2/layout/IconVerticalSolidList"/>
    <dgm:cxn modelId="{88FC1E6B-1A85-42E5-93A3-0191ECD10794}" type="presParOf" srcId="{7BE19D34-AACB-4D3C-8623-1D755E530B2D}" destId="{F05C9A06-6310-459C-8388-3337A56505AD}" srcOrd="2" destOrd="0" presId="urn:microsoft.com/office/officeart/2018/2/layout/IconVerticalSolidList"/>
    <dgm:cxn modelId="{9EFE5135-8A07-441D-AD5B-6F2899A7EA6D}" type="presParOf" srcId="{7BE19D34-AACB-4D3C-8623-1D755E530B2D}" destId="{5A305AEB-5DC2-430A-9F26-9E48CED5BEA4}" srcOrd="3" destOrd="0" presId="urn:microsoft.com/office/officeart/2018/2/layout/IconVerticalSolidList"/>
    <dgm:cxn modelId="{7DBE3004-0344-4E5B-B360-47CC362E35DA}" type="presParOf" srcId="{4165F062-2161-4CBF-AFBB-65484F989F3B}" destId="{D0EAF1DA-F314-4F72-8AC5-33F9A0FFADA0}" srcOrd="5" destOrd="0" presId="urn:microsoft.com/office/officeart/2018/2/layout/IconVerticalSolidList"/>
    <dgm:cxn modelId="{670A5201-8857-4CEE-BB6A-34F5E0310C34}" type="presParOf" srcId="{4165F062-2161-4CBF-AFBB-65484F989F3B}" destId="{720C60C3-157A-4060-B44F-5762F954A115}" srcOrd="6" destOrd="0" presId="urn:microsoft.com/office/officeart/2018/2/layout/IconVerticalSolidList"/>
    <dgm:cxn modelId="{AF8FD116-B4B6-4C8F-BE53-FE88035DAF24}" type="presParOf" srcId="{720C60C3-157A-4060-B44F-5762F954A115}" destId="{07A7ED8B-51A5-4453-B3B8-AEF8B7A496DC}" srcOrd="0" destOrd="0" presId="urn:microsoft.com/office/officeart/2018/2/layout/IconVerticalSolidList"/>
    <dgm:cxn modelId="{AAE60645-C574-4746-AE6F-6ACB0ED08DA6}" type="presParOf" srcId="{720C60C3-157A-4060-B44F-5762F954A115}" destId="{645F263A-66C1-46F8-8D77-6EAA918BBF08}" srcOrd="1" destOrd="0" presId="urn:microsoft.com/office/officeart/2018/2/layout/IconVerticalSolidList"/>
    <dgm:cxn modelId="{49E9CD58-93ED-4052-AFB5-3E4CE683CC8B}" type="presParOf" srcId="{720C60C3-157A-4060-B44F-5762F954A115}" destId="{D9C540D3-00E1-4848-8F9A-D9D4D01EF6B7}" srcOrd="2" destOrd="0" presId="urn:microsoft.com/office/officeart/2018/2/layout/IconVerticalSolidList"/>
    <dgm:cxn modelId="{40F3289F-CECA-4D72-B913-E2561184324A}" type="presParOf" srcId="{720C60C3-157A-4060-B44F-5762F954A115}" destId="{09280B27-13E9-4C72-8CCE-1AE7FBC37435}" srcOrd="3" destOrd="0" presId="urn:microsoft.com/office/officeart/2018/2/layout/IconVerticalSolidList"/>
    <dgm:cxn modelId="{C48EAEAA-E1E7-44FE-B78E-4DC1FC21865A}" type="presParOf" srcId="{4165F062-2161-4CBF-AFBB-65484F989F3B}" destId="{5E9FB352-8C17-44B3-BB45-965711DE5395}" srcOrd="7" destOrd="0" presId="urn:microsoft.com/office/officeart/2018/2/layout/IconVerticalSolidList"/>
    <dgm:cxn modelId="{A372FD96-FF29-408D-BFC8-AC1DA8B8E121}" type="presParOf" srcId="{4165F062-2161-4CBF-AFBB-65484F989F3B}" destId="{D6E84F67-2DD4-4778-83F7-3257D0FAB1D4}" srcOrd="8" destOrd="0" presId="urn:microsoft.com/office/officeart/2018/2/layout/IconVerticalSolidList"/>
    <dgm:cxn modelId="{B01C6133-39AE-4219-B2B3-CF04998ABA78}" type="presParOf" srcId="{D6E84F67-2DD4-4778-83F7-3257D0FAB1D4}" destId="{0F250713-4446-4AC0-BC3F-C7B3F922F81C}" srcOrd="0" destOrd="0" presId="urn:microsoft.com/office/officeart/2018/2/layout/IconVerticalSolidList"/>
    <dgm:cxn modelId="{948B8CA5-D98A-4750-8745-D7295C9FDCEC}" type="presParOf" srcId="{D6E84F67-2DD4-4778-83F7-3257D0FAB1D4}" destId="{4262A35C-6520-462E-AD0A-0DC9A19C90A7}" srcOrd="1" destOrd="0" presId="urn:microsoft.com/office/officeart/2018/2/layout/IconVerticalSolidList"/>
    <dgm:cxn modelId="{55178274-1BAA-4251-9EB8-1A395357B493}" type="presParOf" srcId="{D6E84F67-2DD4-4778-83F7-3257D0FAB1D4}" destId="{F87A1EE9-72D4-4AA3-B57B-D3656029E57A}" srcOrd="2" destOrd="0" presId="urn:microsoft.com/office/officeart/2018/2/layout/IconVerticalSolidList"/>
    <dgm:cxn modelId="{481A4FA4-850D-40AA-A5EE-2F38946DCBED}" type="presParOf" srcId="{D6E84F67-2DD4-4778-83F7-3257D0FAB1D4}" destId="{7E756E3C-B1EA-4E51-9AE4-38D967DACFB2}" srcOrd="3" destOrd="0" presId="urn:microsoft.com/office/officeart/2018/2/layout/IconVerticalSolidList"/>
    <dgm:cxn modelId="{E938A0CC-1162-4E21-AC8A-F13B8F139C8F}" type="presParOf" srcId="{4165F062-2161-4CBF-AFBB-65484F989F3B}" destId="{49F90293-66CC-45DC-9468-98448E8D0174}" srcOrd="9" destOrd="0" presId="urn:microsoft.com/office/officeart/2018/2/layout/IconVerticalSolidList"/>
    <dgm:cxn modelId="{868DFC5A-656C-4A2E-8DD2-0EEBC0B0911E}" type="presParOf" srcId="{4165F062-2161-4CBF-AFBB-65484F989F3B}" destId="{6BE8E3A0-284B-4F9C-8084-6A3FE4230C0F}" srcOrd="10" destOrd="0" presId="urn:microsoft.com/office/officeart/2018/2/layout/IconVerticalSolidList"/>
    <dgm:cxn modelId="{A333C1E8-F9B7-4F5A-9A77-676056EB7ED8}" type="presParOf" srcId="{6BE8E3A0-284B-4F9C-8084-6A3FE4230C0F}" destId="{B20BE9E2-F189-4477-9B71-E2A0402739B8}" srcOrd="0" destOrd="0" presId="urn:microsoft.com/office/officeart/2018/2/layout/IconVerticalSolidList"/>
    <dgm:cxn modelId="{7CA15F05-A036-43FA-A298-0D7FFA063EA3}" type="presParOf" srcId="{6BE8E3A0-284B-4F9C-8084-6A3FE4230C0F}" destId="{CB163CEC-002A-44C6-80DB-8356DE518B01}" srcOrd="1" destOrd="0" presId="urn:microsoft.com/office/officeart/2018/2/layout/IconVerticalSolidList"/>
    <dgm:cxn modelId="{6B084945-0F16-45E6-8076-98E07D91FCFE}" type="presParOf" srcId="{6BE8E3A0-284B-4F9C-8084-6A3FE4230C0F}" destId="{4E774440-530F-4B8D-9498-F93F459C42F3}" srcOrd="2" destOrd="0" presId="urn:microsoft.com/office/officeart/2018/2/layout/IconVerticalSolidList"/>
    <dgm:cxn modelId="{786DABE7-5BDE-4232-A5CE-9E683478F02D}" type="presParOf" srcId="{6BE8E3A0-284B-4F9C-8084-6A3FE4230C0F}" destId="{DB62A5D5-A8A0-4D88-95D5-52B164A733E2}" srcOrd="3" destOrd="0" presId="urn:microsoft.com/office/officeart/2018/2/layout/IconVerticalSolidList"/>
    <dgm:cxn modelId="{E298BB6A-216A-49A2-8969-39113622677C}" type="presParOf" srcId="{6BE8E3A0-284B-4F9C-8084-6A3FE4230C0F}" destId="{92455F9E-8732-4549-98E4-3B3DC488817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C39485-DC18-4A24-8B59-DC5F5E7E89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0D3CC53-7E61-4EFC-8487-F06F2BABF9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Collect data over time to enable time series analyses</a:t>
          </a:r>
        </a:p>
      </dgm:t>
    </dgm:pt>
    <dgm:pt modelId="{2459E09E-075E-4275-9D25-3AECF92AE8F0}" type="parTrans" cxnId="{FDF39AE2-B750-4148-933F-922E116A202E}">
      <dgm:prSet/>
      <dgm:spPr/>
      <dgm:t>
        <a:bodyPr/>
        <a:lstStyle/>
        <a:p>
          <a:endParaRPr lang="en-US"/>
        </a:p>
      </dgm:t>
    </dgm:pt>
    <dgm:pt modelId="{86EA4CE4-5965-49F5-AA4F-2C1D6A9B9FEF}" type="sibTrans" cxnId="{FDF39AE2-B750-4148-933F-922E116A202E}">
      <dgm:prSet/>
      <dgm:spPr/>
      <dgm:t>
        <a:bodyPr/>
        <a:lstStyle/>
        <a:p>
          <a:endParaRPr lang="en-US"/>
        </a:p>
      </dgm:t>
    </dgm:pt>
    <dgm:pt modelId="{B34B6EDE-1A30-4143-A208-EF911468FF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Follow providers who are not participating in the program in order to study counterfactual</a:t>
          </a:r>
        </a:p>
      </dgm:t>
    </dgm:pt>
    <dgm:pt modelId="{EC1E4C8C-254E-4521-8542-FC70EC97A81B}" type="parTrans" cxnId="{CCA79980-B6E6-4091-BB34-B0D63EC4E15C}">
      <dgm:prSet/>
      <dgm:spPr/>
      <dgm:t>
        <a:bodyPr/>
        <a:lstStyle/>
        <a:p>
          <a:endParaRPr lang="en-US"/>
        </a:p>
      </dgm:t>
    </dgm:pt>
    <dgm:pt modelId="{5D02558B-B040-427B-928A-261DA616E7AC}" type="sibTrans" cxnId="{CCA79980-B6E6-4091-BB34-B0D63EC4E15C}">
      <dgm:prSet/>
      <dgm:spPr/>
      <dgm:t>
        <a:bodyPr/>
        <a:lstStyle/>
        <a:p>
          <a:endParaRPr lang="en-US"/>
        </a:p>
      </dgm:t>
    </dgm:pt>
    <dgm:pt modelId="{6A5E4908-A042-4177-8B2B-76CAFA8250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Focus on metrics that are highly colinear to identify potential candidates for removal</a:t>
          </a:r>
        </a:p>
      </dgm:t>
    </dgm:pt>
    <dgm:pt modelId="{C1FB49E2-BAAE-4956-B18D-5097C3041345}" type="parTrans" cxnId="{05452451-39D4-4881-A0EA-36950F010B57}">
      <dgm:prSet/>
      <dgm:spPr/>
      <dgm:t>
        <a:bodyPr/>
        <a:lstStyle/>
        <a:p>
          <a:endParaRPr lang="en-US"/>
        </a:p>
      </dgm:t>
    </dgm:pt>
    <dgm:pt modelId="{B87AEA91-5AB3-45A4-ADDB-7537CDC50064}" type="sibTrans" cxnId="{05452451-39D4-4881-A0EA-36950F010B57}">
      <dgm:prSet/>
      <dgm:spPr/>
      <dgm:t>
        <a:bodyPr/>
        <a:lstStyle/>
        <a:p>
          <a:endParaRPr lang="en-US"/>
        </a:p>
      </dgm:t>
    </dgm:pt>
    <dgm:pt modelId="{5646E73C-AA0D-48EC-BCCC-2D0E09726A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Diversify metrics across CMS-recommended “meaningful measures” areas of focus</a:t>
          </a:r>
        </a:p>
      </dgm:t>
    </dgm:pt>
    <dgm:pt modelId="{A1C7D309-A32C-49F8-8BBA-FC0AC7835060}" type="parTrans" cxnId="{05711BCC-8EF2-4CA9-B407-F2451B53C8F8}">
      <dgm:prSet/>
      <dgm:spPr/>
      <dgm:t>
        <a:bodyPr/>
        <a:lstStyle/>
        <a:p>
          <a:endParaRPr lang="en-US"/>
        </a:p>
      </dgm:t>
    </dgm:pt>
    <dgm:pt modelId="{7D8EBD1A-8D70-4229-BF2C-775AA01BFC5D}" type="sibTrans" cxnId="{05711BCC-8EF2-4CA9-B407-F2451B53C8F8}">
      <dgm:prSet/>
      <dgm:spPr/>
      <dgm:t>
        <a:bodyPr/>
        <a:lstStyle/>
        <a:p>
          <a:endParaRPr lang="en-US"/>
        </a:p>
      </dgm:t>
    </dgm:pt>
    <dgm:pt modelId="{4165F062-2161-4CBF-AFBB-65484F989F3B}" type="pres">
      <dgm:prSet presAssocID="{50C39485-DC18-4A24-8B59-DC5F5E7E8920}" presName="root" presStyleCnt="0">
        <dgm:presLayoutVars>
          <dgm:dir/>
          <dgm:resizeHandles val="exact"/>
        </dgm:presLayoutVars>
      </dgm:prSet>
      <dgm:spPr/>
    </dgm:pt>
    <dgm:pt modelId="{39EC3EE7-BFFB-401A-8905-D5CE7CBB83A7}" type="pres">
      <dgm:prSet presAssocID="{60D3CC53-7E61-4EFC-8487-F06F2BABF99E}" presName="compNode" presStyleCnt="0"/>
      <dgm:spPr/>
    </dgm:pt>
    <dgm:pt modelId="{8320D826-806E-4EEC-915B-7E447A69E4EE}" type="pres">
      <dgm:prSet presAssocID="{60D3CC53-7E61-4EFC-8487-F06F2BABF99E}" presName="bgRect" presStyleLbl="bgShp" presStyleIdx="0" presStyleCnt="4"/>
      <dgm:spPr/>
    </dgm:pt>
    <dgm:pt modelId="{E9549ADF-5A9D-45E4-99B0-A5C54A7406CD}" type="pres">
      <dgm:prSet presAssocID="{60D3CC53-7E61-4EFC-8487-F06F2BABF99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2EBA8A5-E754-4C79-9FC5-F451ABCBB269}" type="pres">
      <dgm:prSet presAssocID="{60D3CC53-7E61-4EFC-8487-F06F2BABF99E}" presName="spaceRect" presStyleCnt="0"/>
      <dgm:spPr/>
    </dgm:pt>
    <dgm:pt modelId="{70607399-9D23-469B-AFB3-087E78D08967}" type="pres">
      <dgm:prSet presAssocID="{60D3CC53-7E61-4EFC-8487-F06F2BABF99E}" presName="parTx" presStyleLbl="revTx" presStyleIdx="0" presStyleCnt="4">
        <dgm:presLayoutVars>
          <dgm:chMax val="0"/>
          <dgm:chPref val="0"/>
        </dgm:presLayoutVars>
      </dgm:prSet>
      <dgm:spPr/>
    </dgm:pt>
    <dgm:pt modelId="{4DB90131-348E-42B5-89BC-E8BC9FFFE3EF}" type="pres">
      <dgm:prSet presAssocID="{86EA4CE4-5965-49F5-AA4F-2C1D6A9B9FEF}" presName="sibTrans" presStyleCnt="0"/>
      <dgm:spPr/>
    </dgm:pt>
    <dgm:pt modelId="{E7EF83AE-8FC7-415F-B8DC-BD1B52EDAE57}" type="pres">
      <dgm:prSet presAssocID="{B34B6EDE-1A30-4143-A208-EF911468FF7C}" presName="compNode" presStyleCnt="0"/>
      <dgm:spPr/>
    </dgm:pt>
    <dgm:pt modelId="{93861E3E-0CF8-40EC-9491-72E7F54AAC07}" type="pres">
      <dgm:prSet presAssocID="{B34B6EDE-1A30-4143-A208-EF911468FF7C}" presName="bgRect" presStyleLbl="bgShp" presStyleIdx="1" presStyleCnt="4"/>
      <dgm:spPr/>
    </dgm:pt>
    <dgm:pt modelId="{EDD30690-D116-4890-88E7-FCAE94BBCAEE}" type="pres">
      <dgm:prSet presAssocID="{B34B6EDE-1A30-4143-A208-EF911468FF7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598CCD6-A42F-4A2E-8D25-684F1459CCA0}" type="pres">
      <dgm:prSet presAssocID="{B34B6EDE-1A30-4143-A208-EF911468FF7C}" presName="spaceRect" presStyleCnt="0"/>
      <dgm:spPr/>
    </dgm:pt>
    <dgm:pt modelId="{DFFBC570-14C3-4E2D-9A47-FBDA4AA83D21}" type="pres">
      <dgm:prSet presAssocID="{B34B6EDE-1A30-4143-A208-EF911468FF7C}" presName="parTx" presStyleLbl="revTx" presStyleIdx="1" presStyleCnt="4">
        <dgm:presLayoutVars>
          <dgm:chMax val="0"/>
          <dgm:chPref val="0"/>
        </dgm:presLayoutVars>
      </dgm:prSet>
      <dgm:spPr/>
    </dgm:pt>
    <dgm:pt modelId="{51CFF047-C3EF-4CF4-B3D7-EE54663D8A40}" type="pres">
      <dgm:prSet presAssocID="{5D02558B-B040-427B-928A-261DA616E7AC}" presName="sibTrans" presStyleCnt="0"/>
      <dgm:spPr/>
    </dgm:pt>
    <dgm:pt modelId="{7BE19D34-AACB-4D3C-8623-1D755E530B2D}" type="pres">
      <dgm:prSet presAssocID="{6A5E4908-A042-4177-8B2B-76CAFA8250C8}" presName="compNode" presStyleCnt="0"/>
      <dgm:spPr/>
    </dgm:pt>
    <dgm:pt modelId="{4C733B1C-96DC-4ACE-B11E-4EE38E776EAB}" type="pres">
      <dgm:prSet presAssocID="{6A5E4908-A042-4177-8B2B-76CAFA8250C8}" presName="bgRect" presStyleLbl="bgShp" presStyleIdx="2" presStyleCnt="4"/>
      <dgm:spPr/>
    </dgm:pt>
    <dgm:pt modelId="{22D6A467-B746-4785-93AF-5D77AECDA752}" type="pres">
      <dgm:prSet presAssocID="{6A5E4908-A042-4177-8B2B-76CAFA8250C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05C9A06-6310-459C-8388-3337A56505AD}" type="pres">
      <dgm:prSet presAssocID="{6A5E4908-A042-4177-8B2B-76CAFA8250C8}" presName="spaceRect" presStyleCnt="0"/>
      <dgm:spPr/>
    </dgm:pt>
    <dgm:pt modelId="{5A305AEB-5DC2-430A-9F26-9E48CED5BEA4}" type="pres">
      <dgm:prSet presAssocID="{6A5E4908-A042-4177-8B2B-76CAFA8250C8}" presName="parTx" presStyleLbl="revTx" presStyleIdx="2" presStyleCnt="4">
        <dgm:presLayoutVars>
          <dgm:chMax val="0"/>
          <dgm:chPref val="0"/>
        </dgm:presLayoutVars>
      </dgm:prSet>
      <dgm:spPr/>
    </dgm:pt>
    <dgm:pt modelId="{D0EAF1DA-F314-4F72-8AC5-33F9A0FFADA0}" type="pres">
      <dgm:prSet presAssocID="{B87AEA91-5AB3-45A4-ADDB-7537CDC50064}" presName="sibTrans" presStyleCnt="0"/>
      <dgm:spPr/>
    </dgm:pt>
    <dgm:pt modelId="{D6E84F67-2DD4-4778-83F7-3257D0FAB1D4}" type="pres">
      <dgm:prSet presAssocID="{5646E73C-AA0D-48EC-BCCC-2D0E09726A69}" presName="compNode" presStyleCnt="0"/>
      <dgm:spPr/>
    </dgm:pt>
    <dgm:pt modelId="{0F250713-4446-4AC0-BC3F-C7B3F922F81C}" type="pres">
      <dgm:prSet presAssocID="{5646E73C-AA0D-48EC-BCCC-2D0E09726A69}" presName="bgRect" presStyleLbl="bgShp" presStyleIdx="3" presStyleCnt="4"/>
      <dgm:spPr/>
    </dgm:pt>
    <dgm:pt modelId="{4262A35C-6520-462E-AD0A-0DC9A19C90A7}" type="pres">
      <dgm:prSet presAssocID="{5646E73C-AA0D-48EC-BCCC-2D0E09726A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F87A1EE9-72D4-4AA3-B57B-D3656029E57A}" type="pres">
      <dgm:prSet presAssocID="{5646E73C-AA0D-48EC-BCCC-2D0E09726A69}" presName="spaceRect" presStyleCnt="0"/>
      <dgm:spPr/>
    </dgm:pt>
    <dgm:pt modelId="{7E756E3C-B1EA-4E51-9AE4-38D967DACFB2}" type="pres">
      <dgm:prSet presAssocID="{5646E73C-AA0D-48EC-BCCC-2D0E09726A6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4DAE703-26DB-4AAB-9435-CDD2FD71ECF3}" type="presOf" srcId="{60D3CC53-7E61-4EFC-8487-F06F2BABF99E}" destId="{70607399-9D23-469B-AFB3-087E78D08967}" srcOrd="0" destOrd="0" presId="urn:microsoft.com/office/officeart/2018/2/layout/IconVerticalSolidList"/>
    <dgm:cxn modelId="{D5EF895B-9578-4A9B-8A13-C5C6DE684A58}" type="presOf" srcId="{5646E73C-AA0D-48EC-BCCC-2D0E09726A69}" destId="{7E756E3C-B1EA-4E51-9AE4-38D967DACFB2}" srcOrd="0" destOrd="0" presId="urn:microsoft.com/office/officeart/2018/2/layout/IconVerticalSolidList"/>
    <dgm:cxn modelId="{AA1B8F69-8D6B-4DAD-9A5C-3C8195CCB2CE}" type="presOf" srcId="{6A5E4908-A042-4177-8B2B-76CAFA8250C8}" destId="{5A305AEB-5DC2-430A-9F26-9E48CED5BEA4}" srcOrd="0" destOrd="0" presId="urn:microsoft.com/office/officeart/2018/2/layout/IconVerticalSolidList"/>
    <dgm:cxn modelId="{05452451-39D4-4881-A0EA-36950F010B57}" srcId="{50C39485-DC18-4A24-8B59-DC5F5E7E8920}" destId="{6A5E4908-A042-4177-8B2B-76CAFA8250C8}" srcOrd="2" destOrd="0" parTransId="{C1FB49E2-BAAE-4956-B18D-5097C3041345}" sibTransId="{B87AEA91-5AB3-45A4-ADDB-7537CDC50064}"/>
    <dgm:cxn modelId="{CCA79980-B6E6-4091-BB34-B0D63EC4E15C}" srcId="{50C39485-DC18-4A24-8B59-DC5F5E7E8920}" destId="{B34B6EDE-1A30-4143-A208-EF911468FF7C}" srcOrd="1" destOrd="0" parTransId="{EC1E4C8C-254E-4521-8542-FC70EC97A81B}" sibTransId="{5D02558B-B040-427B-928A-261DA616E7AC}"/>
    <dgm:cxn modelId="{FFD6148A-A139-47C8-AA0F-75AEF63992BC}" type="presOf" srcId="{B34B6EDE-1A30-4143-A208-EF911468FF7C}" destId="{DFFBC570-14C3-4E2D-9A47-FBDA4AA83D21}" srcOrd="0" destOrd="0" presId="urn:microsoft.com/office/officeart/2018/2/layout/IconVerticalSolidList"/>
    <dgm:cxn modelId="{391720CB-E7D5-447F-9599-6B19C2716663}" type="presOf" srcId="{50C39485-DC18-4A24-8B59-DC5F5E7E8920}" destId="{4165F062-2161-4CBF-AFBB-65484F989F3B}" srcOrd="0" destOrd="0" presId="urn:microsoft.com/office/officeart/2018/2/layout/IconVerticalSolidList"/>
    <dgm:cxn modelId="{05711BCC-8EF2-4CA9-B407-F2451B53C8F8}" srcId="{50C39485-DC18-4A24-8B59-DC5F5E7E8920}" destId="{5646E73C-AA0D-48EC-BCCC-2D0E09726A69}" srcOrd="3" destOrd="0" parTransId="{A1C7D309-A32C-49F8-8BBA-FC0AC7835060}" sibTransId="{7D8EBD1A-8D70-4229-BF2C-775AA01BFC5D}"/>
    <dgm:cxn modelId="{FDF39AE2-B750-4148-933F-922E116A202E}" srcId="{50C39485-DC18-4A24-8B59-DC5F5E7E8920}" destId="{60D3CC53-7E61-4EFC-8487-F06F2BABF99E}" srcOrd="0" destOrd="0" parTransId="{2459E09E-075E-4275-9D25-3AECF92AE8F0}" sibTransId="{86EA4CE4-5965-49F5-AA4F-2C1D6A9B9FEF}"/>
    <dgm:cxn modelId="{DA460310-02AF-44B5-94BD-7FECAA0C16D4}" type="presParOf" srcId="{4165F062-2161-4CBF-AFBB-65484F989F3B}" destId="{39EC3EE7-BFFB-401A-8905-D5CE7CBB83A7}" srcOrd="0" destOrd="0" presId="urn:microsoft.com/office/officeart/2018/2/layout/IconVerticalSolidList"/>
    <dgm:cxn modelId="{BBA5A773-DD33-497E-B20C-7636755D3D82}" type="presParOf" srcId="{39EC3EE7-BFFB-401A-8905-D5CE7CBB83A7}" destId="{8320D826-806E-4EEC-915B-7E447A69E4EE}" srcOrd="0" destOrd="0" presId="urn:microsoft.com/office/officeart/2018/2/layout/IconVerticalSolidList"/>
    <dgm:cxn modelId="{A78EBABE-9DAC-41C9-90A0-499BF49CCFD0}" type="presParOf" srcId="{39EC3EE7-BFFB-401A-8905-D5CE7CBB83A7}" destId="{E9549ADF-5A9D-45E4-99B0-A5C54A7406CD}" srcOrd="1" destOrd="0" presId="urn:microsoft.com/office/officeart/2018/2/layout/IconVerticalSolidList"/>
    <dgm:cxn modelId="{6E034DF3-644A-4109-AA1B-156FD2ED0CE2}" type="presParOf" srcId="{39EC3EE7-BFFB-401A-8905-D5CE7CBB83A7}" destId="{22EBA8A5-E754-4C79-9FC5-F451ABCBB269}" srcOrd="2" destOrd="0" presId="urn:microsoft.com/office/officeart/2018/2/layout/IconVerticalSolidList"/>
    <dgm:cxn modelId="{BFEA3DA6-467C-4F1F-A0F4-0ADAA7B85B7E}" type="presParOf" srcId="{39EC3EE7-BFFB-401A-8905-D5CE7CBB83A7}" destId="{70607399-9D23-469B-AFB3-087E78D08967}" srcOrd="3" destOrd="0" presId="urn:microsoft.com/office/officeart/2018/2/layout/IconVerticalSolidList"/>
    <dgm:cxn modelId="{CD543D8B-B9FD-4816-A177-B296840595FF}" type="presParOf" srcId="{4165F062-2161-4CBF-AFBB-65484F989F3B}" destId="{4DB90131-348E-42B5-89BC-E8BC9FFFE3EF}" srcOrd="1" destOrd="0" presId="urn:microsoft.com/office/officeart/2018/2/layout/IconVerticalSolidList"/>
    <dgm:cxn modelId="{CD766A02-F1BE-41F8-8952-B790AEB09809}" type="presParOf" srcId="{4165F062-2161-4CBF-AFBB-65484F989F3B}" destId="{E7EF83AE-8FC7-415F-B8DC-BD1B52EDAE57}" srcOrd="2" destOrd="0" presId="urn:microsoft.com/office/officeart/2018/2/layout/IconVerticalSolidList"/>
    <dgm:cxn modelId="{1C99932E-BB3C-4D57-9BE1-DD24919F7B44}" type="presParOf" srcId="{E7EF83AE-8FC7-415F-B8DC-BD1B52EDAE57}" destId="{93861E3E-0CF8-40EC-9491-72E7F54AAC07}" srcOrd="0" destOrd="0" presId="urn:microsoft.com/office/officeart/2018/2/layout/IconVerticalSolidList"/>
    <dgm:cxn modelId="{2EE3FAAE-1260-474D-A2F7-D8A34BB279B3}" type="presParOf" srcId="{E7EF83AE-8FC7-415F-B8DC-BD1B52EDAE57}" destId="{EDD30690-D116-4890-88E7-FCAE94BBCAEE}" srcOrd="1" destOrd="0" presId="urn:microsoft.com/office/officeart/2018/2/layout/IconVerticalSolidList"/>
    <dgm:cxn modelId="{BB354B63-AC2F-41A1-B802-3A9F0BF19A8F}" type="presParOf" srcId="{E7EF83AE-8FC7-415F-B8DC-BD1B52EDAE57}" destId="{2598CCD6-A42F-4A2E-8D25-684F1459CCA0}" srcOrd="2" destOrd="0" presId="urn:microsoft.com/office/officeart/2018/2/layout/IconVerticalSolidList"/>
    <dgm:cxn modelId="{B49B690A-4FD7-46A1-8566-06F6584C2D95}" type="presParOf" srcId="{E7EF83AE-8FC7-415F-B8DC-BD1B52EDAE57}" destId="{DFFBC570-14C3-4E2D-9A47-FBDA4AA83D21}" srcOrd="3" destOrd="0" presId="urn:microsoft.com/office/officeart/2018/2/layout/IconVerticalSolidList"/>
    <dgm:cxn modelId="{A6053F8D-4B42-4A79-B68D-2C7B93EFD210}" type="presParOf" srcId="{4165F062-2161-4CBF-AFBB-65484F989F3B}" destId="{51CFF047-C3EF-4CF4-B3D7-EE54663D8A40}" srcOrd="3" destOrd="0" presId="urn:microsoft.com/office/officeart/2018/2/layout/IconVerticalSolidList"/>
    <dgm:cxn modelId="{ECD1C15D-4EEF-4E66-BA96-0623768A1404}" type="presParOf" srcId="{4165F062-2161-4CBF-AFBB-65484F989F3B}" destId="{7BE19D34-AACB-4D3C-8623-1D755E530B2D}" srcOrd="4" destOrd="0" presId="urn:microsoft.com/office/officeart/2018/2/layout/IconVerticalSolidList"/>
    <dgm:cxn modelId="{0CCC2F03-58B9-442E-941C-1A9CD3083AC9}" type="presParOf" srcId="{7BE19D34-AACB-4D3C-8623-1D755E530B2D}" destId="{4C733B1C-96DC-4ACE-B11E-4EE38E776EAB}" srcOrd="0" destOrd="0" presId="urn:microsoft.com/office/officeart/2018/2/layout/IconVerticalSolidList"/>
    <dgm:cxn modelId="{05D40467-29A9-4B8E-AF21-55B070BC2E31}" type="presParOf" srcId="{7BE19D34-AACB-4D3C-8623-1D755E530B2D}" destId="{22D6A467-B746-4785-93AF-5D77AECDA752}" srcOrd="1" destOrd="0" presId="urn:microsoft.com/office/officeart/2018/2/layout/IconVerticalSolidList"/>
    <dgm:cxn modelId="{88FC1E6B-1A85-42E5-93A3-0191ECD10794}" type="presParOf" srcId="{7BE19D34-AACB-4D3C-8623-1D755E530B2D}" destId="{F05C9A06-6310-459C-8388-3337A56505AD}" srcOrd="2" destOrd="0" presId="urn:microsoft.com/office/officeart/2018/2/layout/IconVerticalSolidList"/>
    <dgm:cxn modelId="{9EFE5135-8A07-441D-AD5B-6F2899A7EA6D}" type="presParOf" srcId="{7BE19D34-AACB-4D3C-8623-1D755E530B2D}" destId="{5A305AEB-5DC2-430A-9F26-9E48CED5BEA4}" srcOrd="3" destOrd="0" presId="urn:microsoft.com/office/officeart/2018/2/layout/IconVerticalSolidList"/>
    <dgm:cxn modelId="{7DBE3004-0344-4E5B-B360-47CC362E35DA}" type="presParOf" srcId="{4165F062-2161-4CBF-AFBB-65484F989F3B}" destId="{D0EAF1DA-F314-4F72-8AC5-33F9A0FFADA0}" srcOrd="5" destOrd="0" presId="urn:microsoft.com/office/officeart/2018/2/layout/IconVerticalSolidList"/>
    <dgm:cxn modelId="{A372FD96-FF29-408D-BFC8-AC1DA8B8E121}" type="presParOf" srcId="{4165F062-2161-4CBF-AFBB-65484F989F3B}" destId="{D6E84F67-2DD4-4778-83F7-3257D0FAB1D4}" srcOrd="6" destOrd="0" presId="urn:microsoft.com/office/officeart/2018/2/layout/IconVerticalSolidList"/>
    <dgm:cxn modelId="{B01C6133-39AE-4219-B2B3-CF04998ABA78}" type="presParOf" srcId="{D6E84F67-2DD4-4778-83F7-3257D0FAB1D4}" destId="{0F250713-4446-4AC0-BC3F-C7B3F922F81C}" srcOrd="0" destOrd="0" presId="urn:microsoft.com/office/officeart/2018/2/layout/IconVerticalSolidList"/>
    <dgm:cxn modelId="{948B8CA5-D98A-4750-8745-D7295C9FDCEC}" type="presParOf" srcId="{D6E84F67-2DD4-4778-83F7-3257D0FAB1D4}" destId="{4262A35C-6520-462E-AD0A-0DC9A19C90A7}" srcOrd="1" destOrd="0" presId="urn:microsoft.com/office/officeart/2018/2/layout/IconVerticalSolidList"/>
    <dgm:cxn modelId="{55178274-1BAA-4251-9EB8-1A395357B493}" type="presParOf" srcId="{D6E84F67-2DD4-4778-83F7-3257D0FAB1D4}" destId="{F87A1EE9-72D4-4AA3-B57B-D3656029E57A}" srcOrd="2" destOrd="0" presId="urn:microsoft.com/office/officeart/2018/2/layout/IconVerticalSolidList"/>
    <dgm:cxn modelId="{481A4FA4-850D-40AA-A5EE-2F38946DCBED}" type="presParOf" srcId="{D6E84F67-2DD4-4778-83F7-3257D0FAB1D4}" destId="{7E756E3C-B1EA-4E51-9AE4-38D967DACF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0F5425-3A76-42EB-9C88-6A1C84B8E76B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A03F544B-8F2B-425B-A044-9A9D8E622316}">
      <dgm:prSet phldrT="[Text]"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Needs Assessment</a:t>
          </a:r>
        </a:p>
      </dgm:t>
    </dgm:pt>
    <dgm:pt modelId="{8428B3DD-C9CD-46BF-BBDC-AA38F8EA106A}" type="parTrans" cxnId="{BA872958-DA4D-474C-9C83-2FFA48496613}">
      <dgm:prSet/>
      <dgm:spPr/>
      <dgm:t>
        <a:bodyPr/>
        <a:lstStyle/>
        <a:p>
          <a:endParaRPr lang="en-US"/>
        </a:p>
      </dgm:t>
    </dgm:pt>
    <dgm:pt modelId="{6EA950B6-318F-4DF8-B538-4E2CD6C3584D}" type="sibTrans" cxnId="{BA872958-DA4D-474C-9C83-2FFA48496613}">
      <dgm:prSet/>
      <dgm:spPr/>
      <dgm:t>
        <a:bodyPr/>
        <a:lstStyle/>
        <a:p>
          <a:endParaRPr lang="en-US"/>
        </a:p>
      </dgm:t>
    </dgm:pt>
    <dgm:pt modelId="{EF74DBC6-AA41-42C1-BD9F-222151672C99}">
      <dgm:prSet phldrT="[Text]"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Program Theory</a:t>
          </a:r>
        </a:p>
      </dgm:t>
    </dgm:pt>
    <dgm:pt modelId="{072F519B-ECF9-48CF-8CA3-9330A80853F4}" type="parTrans" cxnId="{530D93D1-6F4A-4789-9030-07AE6D9CC154}">
      <dgm:prSet/>
      <dgm:spPr/>
      <dgm:t>
        <a:bodyPr/>
        <a:lstStyle/>
        <a:p>
          <a:endParaRPr lang="en-US"/>
        </a:p>
      </dgm:t>
    </dgm:pt>
    <dgm:pt modelId="{43453C04-0FE1-47DE-AC24-E938597FCF92}" type="sibTrans" cxnId="{530D93D1-6F4A-4789-9030-07AE6D9CC154}">
      <dgm:prSet/>
      <dgm:spPr/>
      <dgm:t>
        <a:bodyPr/>
        <a:lstStyle/>
        <a:p>
          <a:endParaRPr lang="en-US"/>
        </a:p>
      </dgm:t>
    </dgm:pt>
    <dgm:pt modelId="{E78DDEA8-9372-438B-95C9-3A12F0635456}">
      <dgm:prSet phldrT="[Text]"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Process Evaluation</a:t>
          </a:r>
        </a:p>
      </dgm:t>
    </dgm:pt>
    <dgm:pt modelId="{B976735F-AF0C-45D7-B05D-B471F92A0AD5}" type="parTrans" cxnId="{51A2BC25-69AD-4C9D-AD22-776B969260DF}">
      <dgm:prSet/>
      <dgm:spPr/>
      <dgm:t>
        <a:bodyPr/>
        <a:lstStyle/>
        <a:p>
          <a:endParaRPr lang="en-US"/>
        </a:p>
      </dgm:t>
    </dgm:pt>
    <dgm:pt modelId="{CF328EF5-BA45-42BE-AD7F-0A3062AF16ED}" type="sibTrans" cxnId="{51A2BC25-69AD-4C9D-AD22-776B969260DF}">
      <dgm:prSet/>
      <dgm:spPr/>
      <dgm:t>
        <a:bodyPr/>
        <a:lstStyle/>
        <a:p>
          <a:endParaRPr lang="en-US"/>
        </a:p>
      </dgm:t>
    </dgm:pt>
    <dgm:pt modelId="{3BC00B09-A690-49D0-829E-4227E69A36BD}">
      <dgm:prSet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Outcome Evaluation</a:t>
          </a:r>
        </a:p>
      </dgm:t>
    </dgm:pt>
    <dgm:pt modelId="{AA620EC4-2A54-4FFE-8FF2-BD8DC9791F09}" type="parTrans" cxnId="{B45E6739-244C-4C63-A216-95324AF297F1}">
      <dgm:prSet/>
      <dgm:spPr/>
      <dgm:t>
        <a:bodyPr/>
        <a:lstStyle/>
        <a:p>
          <a:endParaRPr lang="en-US"/>
        </a:p>
      </dgm:t>
    </dgm:pt>
    <dgm:pt modelId="{BDBCD146-8F46-4B9B-8DE2-FE9AB0B64DAC}" type="sibTrans" cxnId="{B45E6739-244C-4C63-A216-95324AF297F1}">
      <dgm:prSet/>
      <dgm:spPr/>
      <dgm:t>
        <a:bodyPr/>
        <a:lstStyle/>
        <a:p>
          <a:endParaRPr lang="en-US"/>
        </a:p>
      </dgm:t>
    </dgm:pt>
    <dgm:pt modelId="{18F85FEA-F357-48F6-922A-62062239E058}" type="pres">
      <dgm:prSet presAssocID="{DB0F5425-3A76-42EB-9C88-6A1C84B8E76B}" presName="Name0" presStyleCnt="0">
        <dgm:presLayoutVars>
          <dgm:dir/>
          <dgm:animLvl val="lvl"/>
          <dgm:resizeHandles val="exact"/>
        </dgm:presLayoutVars>
      </dgm:prSet>
      <dgm:spPr/>
    </dgm:pt>
    <dgm:pt modelId="{930BF297-9014-4A3D-8420-CEE17C37AEC4}" type="pres">
      <dgm:prSet presAssocID="{A03F544B-8F2B-425B-A044-9A9D8E62231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010210F-B85F-4444-B669-FC845B39013E}" type="pres">
      <dgm:prSet presAssocID="{6EA950B6-318F-4DF8-B538-4E2CD6C3584D}" presName="parTxOnlySpace" presStyleCnt="0"/>
      <dgm:spPr/>
    </dgm:pt>
    <dgm:pt modelId="{9DEAC7B7-48CF-4667-9165-D636599B58CB}" type="pres">
      <dgm:prSet presAssocID="{EF74DBC6-AA41-42C1-BD9F-222151672C9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F4A83C0-829F-4839-A77A-56E0EBB8C2BB}" type="pres">
      <dgm:prSet presAssocID="{43453C04-0FE1-47DE-AC24-E938597FCF92}" presName="parTxOnlySpace" presStyleCnt="0"/>
      <dgm:spPr/>
    </dgm:pt>
    <dgm:pt modelId="{4014C1C7-2986-4D1A-AB89-B8FB99DA4943}" type="pres">
      <dgm:prSet presAssocID="{E78DDEA8-9372-438B-95C9-3A12F06354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8D35A50-6121-4B7E-89D7-37D4B439051D}" type="pres">
      <dgm:prSet presAssocID="{CF328EF5-BA45-42BE-AD7F-0A3062AF16ED}" presName="parTxOnlySpace" presStyleCnt="0"/>
      <dgm:spPr/>
    </dgm:pt>
    <dgm:pt modelId="{7D49BC3C-ABF6-4C7B-928E-FECF647BF74E}" type="pres">
      <dgm:prSet presAssocID="{3BC00B09-A690-49D0-829E-4227E69A36B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1E9050C-310C-4F47-B070-C06F1FC1A8FA}" type="presOf" srcId="{A03F544B-8F2B-425B-A044-9A9D8E622316}" destId="{930BF297-9014-4A3D-8420-CEE17C37AEC4}" srcOrd="0" destOrd="0" presId="urn:microsoft.com/office/officeart/2005/8/layout/chevron1"/>
    <dgm:cxn modelId="{3D893F10-DD18-4093-80E7-96F5B606064B}" type="presOf" srcId="{E78DDEA8-9372-438B-95C9-3A12F0635456}" destId="{4014C1C7-2986-4D1A-AB89-B8FB99DA4943}" srcOrd="0" destOrd="0" presId="urn:microsoft.com/office/officeart/2005/8/layout/chevron1"/>
    <dgm:cxn modelId="{51A2BC25-69AD-4C9D-AD22-776B969260DF}" srcId="{DB0F5425-3A76-42EB-9C88-6A1C84B8E76B}" destId="{E78DDEA8-9372-438B-95C9-3A12F0635456}" srcOrd="2" destOrd="0" parTransId="{B976735F-AF0C-45D7-B05D-B471F92A0AD5}" sibTransId="{CF328EF5-BA45-42BE-AD7F-0A3062AF16ED}"/>
    <dgm:cxn modelId="{B45E6739-244C-4C63-A216-95324AF297F1}" srcId="{DB0F5425-3A76-42EB-9C88-6A1C84B8E76B}" destId="{3BC00B09-A690-49D0-829E-4227E69A36BD}" srcOrd="3" destOrd="0" parTransId="{AA620EC4-2A54-4FFE-8FF2-BD8DC9791F09}" sibTransId="{BDBCD146-8F46-4B9B-8DE2-FE9AB0B64DAC}"/>
    <dgm:cxn modelId="{6256CD47-C5C4-49A9-B1F6-596371A794B3}" type="presOf" srcId="{EF74DBC6-AA41-42C1-BD9F-222151672C99}" destId="{9DEAC7B7-48CF-4667-9165-D636599B58CB}" srcOrd="0" destOrd="0" presId="urn:microsoft.com/office/officeart/2005/8/layout/chevron1"/>
    <dgm:cxn modelId="{BA872958-DA4D-474C-9C83-2FFA48496613}" srcId="{DB0F5425-3A76-42EB-9C88-6A1C84B8E76B}" destId="{A03F544B-8F2B-425B-A044-9A9D8E622316}" srcOrd="0" destOrd="0" parTransId="{8428B3DD-C9CD-46BF-BBDC-AA38F8EA106A}" sibTransId="{6EA950B6-318F-4DF8-B538-4E2CD6C3584D}"/>
    <dgm:cxn modelId="{530D93D1-6F4A-4789-9030-07AE6D9CC154}" srcId="{DB0F5425-3A76-42EB-9C88-6A1C84B8E76B}" destId="{EF74DBC6-AA41-42C1-BD9F-222151672C99}" srcOrd="1" destOrd="0" parTransId="{072F519B-ECF9-48CF-8CA3-9330A80853F4}" sibTransId="{43453C04-0FE1-47DE-AC24-E938597FCF92}"/>
    <dgm:cxn modelId="{C23E6BE7-97B8-4FD4-88DD-44DC0DF3F5D0}" type="presOf" srcId="{3BC00B09-A690-49D0-829E-4227E69A36BD}" destId="{7D49BC3C-ABF6-4C7B-928E-FECF647BF74E}" srcOrd="0" destOrd="0" presId="urn:microsoft.com/office/officeart/2005/8/layout/chevron1"/>
    <dgm:cxn modelId="{EF9071F9-749F-4526-9239-EF755292D159}" type="presOf" srcId="{DB0F5425-3A76-42EB-9C88-6A1C84B8E76B}" destId="{18F85FEA-F357-48F6-922A-62062239E058}" srcOrd="0" destOrd="0" presId="urn:microsoft.com/office/officeart/2005/8/layout/chevron1"/>
    <dgm:cxn modelId="{7F67DA19-82A9-4C33-87E9-59F9AB1658CA}" type="presParOf" srcId="{18F85FEA-F357-48F6-922A-62062239E058}" destId="{930BF297-9014-4A3D-8420-CEE17C37AEC4}" srcOrd="0" destOrd="0" presId="urn:microsoft.com/office/officeart/2005/8/layout/chevron1"/>
    <dgm:cxn modelId="{3E6D32DF-53A6-4501-8633-6D8D5C72C8E6}" type="presParOf" srcId="{18F85FEA-F357-48F6-922A-62062239E058}" destId="{1010210F-B85F-4444-B669-FC845B39013E}" srcOrd="1" destOrd="0" presId="urn:microsoft.com/office/officeart/2005/8/layout/chevron1"/>
    <dgm:cxn modelId="{9037FE30-46C3-411F-84D6-4087BEE90549}" type="presParOf" srcId="{18F85FEA-F357-48F6-922A-62062239E058}" destId="{9DEAC7B7-48CF-4667-9165-D636599B58CB}" srcOrd="2" destOrd="0" presId="urn:microsoft.com/office/officeart/2005/8/layout/chevron1"/>
    <dgm:cxn modelId="{CD7922D4-4086-40F5-A962-721BDF42A960}" type="presParOf" srcId="{18F85FEA-F357-48F6-922A-62062239E058}" destId="{CF4A83C0-829F-4839-A77A-56E0EBB8C2BB}" srcOrd="3" destOrd="0" presId="urn:microsoft.com/office/officeart/2005/8/layout/chevron1"/>
    <dgm:cxn modelId="{EDD56754-5C18-46A9-A920-15CFFC1F6383}" type="presParOf" srcId="{18F85FEA-F357-48F6-922A-62062239E058}" destId="{4014C1C7-2986-4D1A-AB89-B8FB99DA4943}" srcOrd="4" destOrd="0" presId="urn:microsoft.com/office/officeart/2005/8/layout/chevron1"/>
    <dgm:cxn modelId="{035850D9-9AEB-495A-B513-8945DE2794B2}" type="presParOf" srcId="{18F85FEA-F357-48F6-922A-62062239E058}" destId="{98D35A50-6121-4B7E-89D7-37D4B439051D}" srcOrd="5" destOrd="0" presId="urn:microsoft.com/office/officeart/2005/8/layout/chevron1"/>
    <dgm:cxn modelId="{19586BD9-2519-49C4-8D24-DF08C42C37C4}" type="presParOf" srcId="{18F85FEA-F357-48F6-922A-62062239E058}" destId="{7D49BC3C-ABF6-4C7B-928E-FECF647BF74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F71BF3D-D8F7-4A45-B2F1-E001F3A78A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9453C-6581-4D8E-8BAF-C74376189825}">
      <dgm:prSet custT="1"/>
      <dgm:spPr/>
      <dgm:t>
        <a:bodyPr/>
        <a:lstStyle/>
        <a:p>
          <a:r>
            <a:rPr lang="en-US" sz="2400" dirty="0"/>
            <a:t>VBR is early in the Continuous Improvement Cycle</a:t>
          </a:r>
        </a:p>
      </dgm:t>
    </dgm:pt>
    <dgm:pt modelId="{B5EB0DA8-C9DB-4D98-947F-5EA06A743B69}" type="parTrans" cxnId="{B136D587-2684-4441-9FA3-A0B06F1D0B29}">
      <dgm:prSet/>
      <dgm:spPr/>
      <dgm:t>
        <a:bodyPr/>
        <a:lstStyle/>
        <a:p>
          <a:endParaRPr lang="en-US"/>
        </a:p>
      </dgm:t>
    </dgm:pt>
    <dgm:pt modelId="{80EFFB79-018B-43A2-9E5B-B7BDD1D58B9C}" type="sibTrans" cxnId="{B136D587-2684-4441-9FA3-A0B06F1D0B29}">
      <dgm:prSet/>
      <dgm:spPr/>
      <dgm:t>
        <a:bodyPr/>
        <a:lstStyle/>
        <a:p>
          <a:endParaRPr lang="en-US"/>
        </a:p>
      </dgm:t>
    </dgm:pt>
    <dgm:pt modelId="{98352D04-2120-4B86-AB26-C1D8D109DFA5}">
      <dgm:prSet custT="1"/>
      <dgm:spPr/>
      <dgm:t>
        <a:bodyPr/>
        <a:lstStyle/>
        <a:p>
          <a:r>
            <a:rPr lang="en-US" sz="2400" dirty="0"/>
            <a:t>More closely aligned measurement </a:t>
          </a:r>
        </a:p>
      </dgm:t>
    </dgm:pt>
    <dgm:pt modelId="{2FBF0268-416A-40F7-8E6E-093CADABBC09}" type="parTrans" cxnId="{A0D2C899-5F52-4BE2-AAEA-BBA875C06822}">
      <dgm:prSet/>
      <dgm:spPr/>
      <dgm:t>
        <a:bodyPr/>
        <a:lstStyle/>
        <a:p>
          <a:endParaRPr lang="en-US"/>
        </a:p>
      </dgm:t>
    </dgm:pt>
    <dgm:pt modelId="{E55834E1-B04A-46B8-9467-DE43A5A34252}" type="sibTrans" cxnId="{A0D2C899-5F52-4BE2-AAEA-BBA875C06822}">
      <dgm:prSet/>
      <dgm:spPr/>
      <dgm:t>
        <a:bodyPr/>
        <a:lstStyle/>
        <a:p>
          <a:endParaRPr lang="en-US"/>
        </a:p>
      </dgm:t>
    </dgm:pt>
    <dgm:pt modelId="{D0969514-5B24-4ED0-A098-32E2E4A583E8}">
      <dgm:prSet custT="1"/>
      <dgm:spPr/>
      <dgm:t>
        <a:bodyPr/>
        <a:lstStyle/>
        <a:p>
          <a:r>
            <a:rPr lang="en-US" sz="2400" dirty="0"/>
            <a:t>Majority of progress has been made in cost measurement</a:t>
          </a:r>
        </a:p>
      </dgm:t>
    </dgm:pt>
    <dgm:pt modelId="{6CC0DABF-A8C8-4E4A-A038-92376F41ABD4}" type="parTrans" cxnId="{5F0ADECA-BF77-4546-88D4-EAE277B5061B}">
      <dgm:prSet/>
      <dgm:spPr/>
      <dgm:t>
        <a:bodyPr/>
        <a:lstStyle/>
        <a:p>
          <a:endParaRPr lang="en-US"/>
        </a:p>
      </dgm:t>
    </dgm:pt>
    <dgm:pt modelId="{F4DAA036-5D94-4835-A8C4-8D18B225CABE}" type="sibTrans" cxnId="{5F0ADECA-BF77-4546-88D4-EAE277B5061B}">
      <dgm:prSet/>
      <dgm:spPr/>
      <dgm:t>
        <a:bodyPr/>
        <a:lstStyle/>
        <a:p>
          <a:endParaRPr lang="en-US"/>
        </a:p>
      </dgm:t>
    </dgm:pt>
    <dgm:pt modelId="{F5685D83-E9D3-4429-9038-558D15AE7DCA}">
      <dgm:prSet custT="1"/>
      <dgm:spPr/>
      <dgm:t>
        <a:bodyPr/>
        <a:lstStyle/>
        <a:p>
          <a:r>
            <a:rPr lang="en-US" sz="2400" dirty="0"/>
            <a:t>Complexity of the program inhibits physician engagement</a:t>
          </a:r>
        </a:p>
      </dgm:t>
    </dgm:pt>
    <dgm:pt modelId="{274FB9C5-BDAC-4898-8604-80624F7690CE}" type="parTrans" cxnId="{BC08B0EB-7BEB-450F-8AEA-458133A5EE0A}">
      <dgm:prSet/>
      <dgm:spPr/>
      <dgm:t>
        <a:bodyPr/>
        <a:lstStyle/>
        <a:p>
          <a:endParaRPr lang="en-US"/>
        </a:p>
      </dgm:t>
    </dgm:pt>
    <dgm:pt modelId="{D7B08D12-EEAE-480D-8416-212B940DBC90}" type="sibTrans" cxnId="{BC08B0EB-7BEB-450F-8AEA-458133A5EE0A}">
      <dgm:prSet/>
      <dgm:spPr/>
      <dgm:t>
        <a:bodyPr/>
        <a:lstStyle/>
        <a:p>
          <a:endParaRPr lang="en-US"/>
        </a:p>
      </dgm:t>
    </dgm:pt>
    <dgm:pt modelId="{D63AC9D0-3E0A-4A5A-9FE6-E5C6A677AD25}">
      <dgm:prSet custT="1"/>
      <dgm:spPr/>
      <dgm:t>
        <a:bodyPr/>
        <a:lstStyle/>
        <a:p>
          <a:r>
            <a:rPr lang="en-US" sz="2400" dirty="0"/>
            <a:t>Missing a consistent, repeatable evaluation method</a:t>
          </a:r>
        </a:p>
      </dgm:t>
    </dgm:pt>
    <dgm:pt modelId="{8004CEC7-7BCE-4F6D-933D-6542B42FACC0}" type="parTrans" cxnId="{C5FC8A4D-B43C-4F38-B346-65612C72F283}">
      <dgm:prSet/>
      <dgm:spPr/>
      <dgm:t>
        <a:bodyPr/>
        <a:lstStyle/>
        <a:p>
          <a:endParaRPr lang="en-US"/>
        </a:p>
      </dgm:t>
    </dgm:pt>
    <dgm:pt modelId="{1DCFD48A-C0C3-4620-AB12-8B382591BB35}" type="sibTrans" cxnId="{C5FC8A4D-B43C-4F38-B346-65612C72F283}">
      <dgm:prSet/>
      <dgm:spPr/>
      <dgm:t>
        <a:bodyPr/>
        <a:lstStyle/>
        <a:p>
          <a:endParaRPr lang="en-US"/>
        </a:p>
      </dgm:t>
    </dgm:pt>
    <dgm:pt modelId="{F5405A4E-A7A7-4996-86CC-5B7D697B597C}" type="pres">
      <dgm:prSet presAssocID="{6F71BF3D-D8F7-4A45-B2F1-E001F3A78A96}" presName="root" presStyleCnt="0">
        <dgm:presLayoutVars>
          <dgm:dir/>
          <dgm:resizeHandles val="exact"/>
        </dgm:presLayoutVars>
      </dgm:prSet>
      <dgm:spPr/>
    </dgm:pt>
    <dgm:pt modelId="{B91DAF31-B5C1-4700-A24E-8AB4B28765FD}" type="pres">
      <dgm:prSet presAssocID="{8489453C-6581-4D8E-8BAF-C74376189825}" presName="compNode" presStyleCnt="0"/>
      <dgm:spPr/>
    </dgm:pt>
    <dgm:pt modelId="{A51FFE9B-4147-4EBA-BFBF-9BD2B42BC3AB}" type="pres">
      <dgm:prSet presAssocID="{8489453C-6581-4D8E-8BAF-C74376189825}" presName="bgRect" presStyleLbl="bgShp" presStyleIdx="0" presStyleCnt="5"/>
      <dgm:spPr/>
    </dgm:pt>
    <dgm:pt modelId="{3750A017-2F64-4835-9D36-C498CF4DFA9C}" type="pres">
      <dgm:prSet presAssocID="{8489453C-6581-4D8E-8BAF-C7437618982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8BEA865D-8B26-49EC-B337-649F17E7A540}" type="pres">
      <dgm:prSet presAssocID="{8489453C-6581-4D8E-8BAF-C74376189825}" presName="spaceRect" presStyleCnt="0"/>
      <dgm:spPr/>
    </dgm:pt>
    <dgm:pt modelId="{75342131-622E-4224-A7A0-F91EDAD8C17C}" type="pres">
      <dgm:prSet presAssocID="{8489453C-6581-4D8E-8BAF-C74376189825}" presName="parTx" presStyleLbl="revTx" presStyleIdx="0" presStyleCnt="5">
        <dgm:presLayoutVars>
          <dgm:chMax val="0"/>
          <dgm:chPref val="0"/>
        </dgm:presLayoutVars>
      </dgm:prSet>
      <dgm:spPr/>
    </dgm:pt>
    <dgm:pt modelId="{983E2036-867D-4029-9187-CEFE52F7ABC1}" type="pres">
      <dgm:prSet presAssocID="{80EFFB79-018B-43A2-9E5B-B7BDD1D58B9C}" presName="sibTrans" presStyleCnt="0"/>
      <dgm:spPr/>
    </dgm:pt>
    <dgm:pt modelId="{6A02C865-58BC-4E35-B818-962C3D58317E}" type="pres">
      <dgm:prSet presAssocID="{98352D04-2120-4B86-AB26-C1D8D109DFA5}" presName="compNode" presStyleCnt="0"/>
      <dgm:spPr/>
    </dgm:pt>
    <dgm:pt modelId="{EC86F5F0-0EE5-47DC-91FB-320F7F695EAA}" type="pres">
      <dgm:prSet presAssocID="{98352D04-2120-4B86-AB26-C1D8D109DFA5}" presName="bgRect" presStyleLbl="bgShp" presStyleIdx="1" presStyleCnt="5"/>
      <dgm:spPr/>
    </dgm:pt>
    <dgm:pt modelId="{3552ADE7-3BC7-4574-8661-73769D2D31BC}" type="pres">
      <dgm:prSet presAssocID="{98352D04-2120-4B86-AB26-C1D8D109DFA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AEE414A6-3B96-4EF5-9769-AF94E0EEE764}" type="pres">
      <dgm:prSet presAssocID="{98352D04-2120-4B86-AB26-C1D8D109DFA5}" presName="spaceRect" presStyleCnt="0"/>
      <dgm:spPr/>
    </dgm:pt>
    <dgm:pt modelId="{1697D21B-55F4-4494-AA03-DF5C816025AB}" type="pres">
      <dgm:prSet presAssocID="{98352D04-2120-4B86-AB26-C1D8D109DFA5}" presName="parTx" presStyleLbl="revTx" presStyleIdx="1" presStyleCnt="5">
        <dgm:presLayoutVars>
          <dgm:chMax val="0"/>
          <dgm:chPref val="0"/>
        </dgm:presLayoutVars>
      </dgm:prSet>
      <dgm:spPr/>
    </dgm:pt>
    <dgm:pt modelId="{0BF04868-F1F3-468B-B7F5-FEC29C8C6A7F}" type="pres">
      <dgm:prSet presAssocID="{E55834E1-B04A-46B8-9467-DE43A5A34252}" presName="sibTrans" presStyleCnt="0"/>
      <dgm:spPr/>
    </dgm:pt>
    <dgm:pt modelId="{05C117E7-C281-4D6B-A31E-10C9C3EFA8F4}" type="pres">
      <dgm:prSet presAssocID="{D0969514-5B24-4ED0-A098-32E2E4A583E8}" presName="compNode" presStyleCnt="0"/>
      <dgm:spPr/>
    </dgm:pt>
    <dgm:pt modelId="{AE97EE98-BDDE-419A-8EF1-0F2AB5515A03}" type="pres">
      <dgm:prSet presAssocID="{D0969514-5B24-4ED0-A098-32E2E4A583E8}" presName="bgRect" presStyleLbl="bgShp" presStyleIdx="2" presStyleCnt="5"/>
      <dgm:spPr/>
    </dgm:pt>
    <dgm:pt modelId="{D1C486D0-8EAD-4240-93E7-7F672753B23F}" type="pres">
      <dgm:prSet presAssocID="{D0969514-5B24-4ED0-A098-32E2E4A583E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CD5692E-F907-4881-8BD6-9A6F8231C6CD}" type="pres">
      <dgm:prSet presAssocID="{D0969514-5B24-4ED0-A098-32E2E4A583E8}" presName="spaceRect" presStyleCnt="0"/>
      <dgm:spPr/>
    </dgm:pt>
    <dgm:pt modelId="{8C60C4AE-A30D-44D5-B116-BB2D90BCA839}" type="pres">
      <dgm:prSet presAssocID="{D0969514-5B24-4ED0-A098-32E2E4A583E8}" presName="parTx" presStyleLbl="revTx" presStyleIdx="2" presStyleCnt="5">
        <dgm:presLayoutVars>
          <dgm:chMax val="0"/>
          <dgm:chPref val="0"/>
        </dgm:presLayoutVars>
      </dgm:prSet>
      <dgm:spPr/>
    </dgm:pt>
    <dgm:pt modelId="{3A39F776-F809-4A6E-BE43-94A23F24395E}" type="pres">
      <dgm:prSet presAssocID="{F4DAA036-5D94-4835-A8C4-8D18B225CABE}" presName="sibTrans" presStyleCnt="0"/>
      <dgm:spPr/>
    </dgm:pt>
    <dgm:pt modelId="{4617A0C1-36D9-4D01-9EA1-ED9D54E07CFF}" type="pres">
      <dgm:prSet presAssocID="{F5685D83-E9D3-4429-9038-558D15AE7DCA}" presName="compNode" presStyleCnt="0"/>
      <dgm:spPr/>
    </dgm:pt>
    <dgm:pt modelId="{B581E394-B4AE-425C-809F-70448DB3FFEB}" type="pres">
      <dgm:prSet presAssocID="{F5685D83-E9D3-4429-9038-558D15AE7DCA}" presName="bgRect" presStyleLbl="bgShp" presStyleIdx="3" presStyleCnt="5"/>
      <dgm:spPr/>
    </dgm:pt>
    <dgm:pt modelId="{78ED9563-EFF0-4E21-A37B-E23BB5A5F404}" type="pres">
      <dgm:prSet presAssocID="{F5685D83-E9D3-4429-9038-558D15AE7D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3A8F3CA4-C683-465D-8815-8E9E9491CF0E}" type="pres">
      <dgm:prSet presAssocID="{F5685D83-E9D3-4429-9038-558D15AE7DCA}" presName="spaceRect" presStyleCnt="0"/>
      <dgm:spPr/>
    </dgm:pt>
    <dgm:pt modelId="{01B8461D-15DE-40FD-904D-C0494F74573B}" type="pres">
      <dgm:prSet presAssocID="{F5685D83-E9D3-4429-9038-558D15AE7DCA}" presName="parTx" presStyleLbl="revTx" presStyleIdx="3" presStyleCnt="5">
        <dgm:presLayoutVars>
          <dgm:chMax val="0"/>
          <dgm:chPref val="0"/>
        </dgm:presLayoutVars>
      </dgm:prSet>
      <dgm:spPr/>
    </dgm:pt>
    <dgm:pt modelId="{3BEB64DD-BA6C-43DD-8B76-A160612F9016}" type="pres">
      <dgm:prSet presAssocID="{D7B08D12-EEAE-480D-8416-212B940DBC90}" presName="sibTrans" presStyleCnt="0"/>
      <dgm:spPr/>
    </dgm:pt>
    <dgm:pt modelId="{492B47F6-44BC-4D3D-89ED-1DE7C201E012}" type="pres">
      <dgm:prSet presAssocID="{D63AC9D0-3E0A-4A5A-9FE6-E5C6A677AD25}" presName="compNode" presStyleCnt="0"/>
      <dgm:spPr/>
    </dgm:pt>
    <dgm:pt modelId="{CE40E024-A817-416D-8573-CF376BDC5C1F}" type="pres">
      <dgm:prSet presAssocID="{D63AC9D0-3E0A-4A5A-9FE6-E5C6A677AD25}" presName="bgRect" presStyleLbl="bgShp" presStyleIdx="4" presStyleCnt="5"/>
      <dgm:spPr/>
    </dgm:pt>
    <dgm:pt modelId="{FC269ACF-1BD5-4FE8-A2ED-41D7E3076A1A}" type="pres">
      <dgm:prSet presAssocID="{D63AC9D0-3E0A-4A5A-9FE6-E5C6A677AD2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3666ED8-A5B6-4B61-94AB-A0DE1CC83B47}" type="pres">
      <dgm:prSet presAssocID="{D63AC9D0-3E0A-4A5A-9FE6-E5C6A677AD25}" presName="spaceRect" presStyleCnt="0"/>
      <dgm:spPr/>
    </dgm:pt>
    <dgm:pt modelId="{AD9F770C-DB91-4B99-9021-DA885A4BABA1}" type="pres">
      <dgm:prSet presAssocID="{D63AC9D0-3E0A-4A5A-9FE6-E5C6A677AD2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75C1D15-6E3A-4173-97B1-FFBEB8F845BF}" type="presOf" srcId="{8489453C-6581-4D8E-8BAF-C74376189825}" destId="{75342131-622E-4224-A7A0-F91EDAD8C17C}" srcOrd="0" destOrd="0" presId="urn:microsoft.com/office/officeart/2018/2/layout/IconVerticalSolidList"/>
    <dgm:cxn modelId="{E01BAD30-83D2-47EF-AC0E-0F0B5F377DE2}" type="presOf" srcId="{F5685D83-E9D3-4429-9038-558D15AE7DCA}" destId="{01B8461D-15DE-40FD-904D-C0494F74573B}" srcOrd="0" destOrd="0" presId="urn:microsoft.com/office/officeart/2018/2/layout/IconVerticalSolidList"/>
    <dgm:cxn modelId="{C5FC8A4D-B43C-4F38-B346-65612C72F283}" srcId="{6F71BF3D-D8F7-4A45-B2F1-E001F3A78A96}" destId="{D63AC9D0-3E0A-4A5A-9FE6-E5C6A677AD25}" srcOrd="4" destOrd="0" parTransId="{8004CEC7-7BCE-4F6D-933D-6542B42FACC0}" sibTransId="{1DCFD48A-C0C3-4620-AB12-8B382591BB35}"/>
    <dgm:cxn modelId="{06152A54-EAC9-463B-9704-25648D33DA74}" type="presOf" srcId="{D0969514-5B24-4ED0-A098-32E2E4A583E8}" destId="{8C60C4AE-A30D-44D5-B116-BB2D90BCA839}" srcOrd="0" destOrd="0" presId="urn:microsoft.com/office/officeart/2018/2/layout/IconVerticalSolidList"/>
    <dgm:cxn modelId="{A1D9D47D-8C95-4D7E-AAD6-4850757D25D9}" type="presOf" srcId="{6F71BF3D-D8F7-4A45-B2F1-E001F3A78A96}" destId="{F5405A4E-A7A7-4996-86CC-5B7D697B597C}" srcOrd="0" destOrd="0" presId="urn:microsoft.com/office/officeart/2018/2/layout/IconVerticalSolidList"/>
    <dgm:cxn modelId="{B136D587-2684-4441-9FA3-A0B06F1D0B29}" srcId="{6F71BF3D-D8F7-4A45-B2F1-E001F3A78A96}" destId="{8489453C-6581-4D8E-8BAF-C74376189825}" srcOrd="0" destOrd="0" parTransId="{B5EB0DA8-C9DB-4D98-947F-5EA06A743B69}" sibTransId="{80EFFB79-018B-43A2-9E5B-B7BDD1D58B9C}"/>
    <dgm:cxn modelId="{1208258E-D87A-403F-8915-C4F36F7475B3}" type="presOf" srcId="{D63AC9D0-3E0A-4A5A-9FE6-E5C6A677AD25}" destId="{AD9F770C-DB91-4B99-9021-DA885A4BABA1}" srcOrd="0" destOrd="0" presId="urn:microsoft.com/office/officeart/2018/2/layout/IconVerticalSolidList"/>
    <dgm:cxn modelId="{A0D2C899-5F52-4BE2-AAEA-BBA875C06822}" srcId="{6F71BF3D-D8F7-4A45-B2F1-E001F3A78A96}" destId="{98352D04-2120-4B86-AB26-C1D8D109DFA5}" srcOrd="1" destOrd="0" parTransId="{2FBF0268-416A-40F7-8E6E-093CADABBC09}" sibTransId="{E55834E1-B04A-46B8-9467-DE43A5A34252}"/>
    <dgm:cxn modelId="{5F0ADECA-BF77-4546-88D4-EAE277B5061B}" srcId="{6F71BF3D-D8F7-4A45-B2F1-E001F3A78A96}" destId="{D0969514-5B24-4ED0-A098-32E2E4A583E8}" srcOrd="2" destOrd="0" parTransId="{6CC0DABF-A8C8-4E4A-A038-92376F41ABD4}" sibTransId="{F4DAA036-5D94-4835-A8C4-8D18B225CABE}"/>
    <dgm:cxn modelId="{C0FDC5EA-315E-45D0-BDC0-15CAD320A8C9}" type="presOf" srcId="{98352D04-2120-4B86-AB26-C1D8D109DFA5}" destId="{1697D21B-55F4-4494-AA03-DF5C816025AB}" srcOrd="0" destOrd="0" presId="urn:microsoft.com/office/officeart/2018/2/layout/IconVerticalSolidList"/>
    <dgm:cxn modelId="{BC08B0EB-7BEB-450F-8AEA-458133A5EE0A}" srcId="{6F71BF3D-D8F7-4A45-B2F1-E001F3A78A96}" destId="{F5685D83-E9D3-4429-9038-558D15AE7DCA}" srcOrd="3" destOrd="0" parTransId="{274FB9C5-BDAC-4898-8604-80624F7690CE}" sibTransId="{D7B08D12-EEAE-480D-8416-212B940DBC90}"/>
    <dgm:cxn modelId="{36FC8301-0FD3-4CAB-9CD4-ACDCC5B0504F}" type="presParOf" srcId="{F5405A4E-A7A7-4996-86CC-5B7D697B597C}" destId="{B91DAF31-B5C1-4700-A24E-8AB4B28765FD}" srcOrd="0" destOrd="0" presId="urn:microsoft.com/office/officeart/2018/2/layout/IconVerticalSolidList"/>
    <dgm:cxn modelId="{20878928-2B87-48E3-A17C-623E80BAD521}" type="presParOf" srcId="{B91DAF31-B5C1-4700-A24E-8AB4B28765FD}" destId="{A51FFE9B-4147-4EBA-BFBF-9BD2B42BC3AB}" srcOrd="0" destOrd="0" presId="urn:microsoft.com/office/officeart/2018/2/layout/IconVerticalSolidList"/>
    <dgm:cxn modelId="{1D282B4A-EEF9-4680-9BAD-025CFC767313}" type="presParOf" srcId="{B91DAF31-B5C1-4700-A24E-8AB4B28765FD}" destId="{3750A017-2F64-4835-9D36-C498CF4DFA9C}" srcOrd="1" destOrd="0" presId="urn:microsoft.com/office/officeart/2018/2/layout/IconVerticalSolidList"/>
    <dgm:cxn modelId="{6115534A-B70F-4F73-BFFC-949EA854448C}" type="presParOf" srcId="{B91DAF31-B5C1-4700-A24E-8AB4B28765FD}" destId="{8BEA865D-8B26-49EC-B337-649F17E7A540}" srcOrd="2" destOrd="0" presId="urn:microsoft.com/office/officeart/2018/2/layout/IconVerticalSolidList"/>
    <dgm:cxn modelId="{3513CF19-5623-4913-ADD0-F1BF2EDE911A}" type="presParOf" srcId="{B91DAF31-B5C1-4700-A24E-8AB4B28765FD}" destId="{75342131-622E-4224-A7A0-F91EDAD8C17C}" srcOrd="3" destOrd="0" presId="urn:microsoft.com/office/officeart/2018/2/layout/IconVerticalSolidList"/>
    <dgm:cxn modelId="{D7AD478C-1C8E-4FF4-BE6E-620CC9421FEF}" type="presParOf" srcId="{F5405A4E-A7A7-4996-86CC-5B7D697B597C}" destId="{983E2036-867D-4029-9187-CEFE52F7ABC1}" srcOrd="1" destOrd="0" presId="urn:microsoft.com/office/officeart/2018/2/layout/IconVerticalSolidList"/>
    <dgm:cxn modelId="{0489D713-B371-4774-B759-FEA2D50C05F9}" type="presParOf" srcId="{F5405A4E-A7A7-4996-86CC-5B7D697B597C}" destId="{6A02C865-58BC-4E35-B818-962C3D58317E}" srcOrd="2" destOrd="0" presId="urn:microsoft.com/office/officeart/2018/2/layout/IconVerticalSolidList"/>
    <dgm:cxn modelId="{C9E88AC3-74C2-4C0F-AD48-3AE71B596DF9}" type="presParOf" srcId="{6A02C865-58BC-4E35-B818-962C3D58317E}" destId="{EC86F5F0-0EE5-47DC-91FB-320F7F695EAA}" srcOrd="0" destOrd="0" presId="urn:microsoft.com/office/officeart/2018/2/layout/IconVerticalSolidList"/>
    <dgm:cxn modelId="{8580C3FB-7399-4EC2-8171-3149EDBADFD4}" type="presParOf" srcId="{6A02C865-58BC-4E35-B818-962C3D58317E}" destId="{3552ADE7-3BC7-4574-8661-73769D2D31BC}" srcOrd="1" destOrd="0" presId="urn:microsoft.com/office/officeart/2018/2/layout/IconVerticalSolidList"/>
    <dgm:cxn modelId="{50CA3A69-E7D1-4876-BB25-FEE3E03D8AD4}" type="presParOf" srcId="{6A02C865-58BC-4E35-B818-962C3D58317E}" destId="{AEE414A6-3B96-4EF5-9769-AF94E0EEE764}" srcOrd="2" destOrd="0" presId="urn:microsoft.com/office/officeart/2018/2/layout/IconVerticalSolidList"/>
    <dgm:cxn modelId="{3969270F-9CD9-496E-94C3-2EA57B31D38E}" type="presParOf" srcId="{6A02C865-58BC-4E35-B818-962C3D58317E}" destId="{1697D21B-55F4-4494-AA03-DF5C816025AB}" srcOrd="3" destOrd="0" presId="urn:microsoft.com/office/officeart/2018/2/layout/IconVerticalSolidList"/>
    <dgm:cxn modelId="{E923B4F3-87B0-4D81-9321-36A4FA7C830D}" type="presParOf" srcId="{F5405A4E-A7A7-4996-86CC-5B7D697B597C}" destId="{0BF04868-F1F3-468B-B7F5-FEC29C8C6A7F}" srcOrd="3" destOrd="0" presId="urn:microsoft.com/office/officeart/2018/2/layout/IconVerticalSolidList"/>
    <dgm:cxn modelId="{0FB1697B-4DB5-4A05-B2C1-712F01423BEC}" type="presParOf" srcId="{F5405A4E-A7A7-4996-86CC-5B7D697B597C}" destId="{05C117E7-C281-4D6B-A31E-10C9C3EFA8F4}" srcOrd="4" destOrd="0" presId="urn:microsoft.com/office/officeart/2018/2/layout/IconVerticalSolidList"/>
    <dgm:cxn modelId="{2454DA42-BD71-4BAB-B3FC-2362EE785331}" type="presParOf" srcId="{05C117E7-C281-4D6B-A31E-10C9C3EFA8F4}" destId="{AE97EE98-BDDE-419A-8EF1-0F2AB5515A03}" srcOrd="0" destOrd="0" presId="urn:microsoft.com/office/officeart/2018/2/layout/IconVerticalSolidList"/>
    <dgm:cxn modelId="{FC9DE6D7-A471-4ADD-A3E8-F08BEF878B67}" type="presParOf" srcId="{05C117E7-C281-4D6B-A31E-10C9C3EFA8F4}" destId="{D1C486D0-8EAD-4240-93E7-7F672753B23F}" srcOrd="1" destOrd="0" presId="urn:microsoft.com/office/officeart/2018/2/layout/IconVerticalSolidList"/>
    <dgm:cxn modelId="{4EC3B33D-5705-4764-8623-564052A10687}" type="presParOf" srcId="{05C117E7-C281-4D6B-A31E-10C9C3EFA8F4}" destId="{3CD5692E-F907-4881-8BD6-9A6F8231C6CD}" srcOrd="2" destOrd="0" presId="urn:microsoft.com/office/officeart/2018/2/layout/IconVerticalSolidList"/>
    <dgm:cxn modelId="{B9A9A0B9-B6F4-4C5A-8C6E-6440E324ECAD}" type="presParOf" srcId="{05C117E7-C281-4D6B-A31E-10C9C3EFA8F4}" destId="{8C60C4AE-A30D-44D5-B116-BB2D90BCA839}" srcOrd="3" destOrd="0" presId="urn:microsoft.com/office/officeart/2018/2/layout/IconVerticalSolidList"/>
    <dgm:cxn modelId="{D3E99792-2A3E-4BE2-92DA-64F165A56CBE}" type="presParOf" srcId="{F5405A4E-A7A7-4996-86CC-5B7D697B597C}" destId="{3A39F776-F809-4A6E-BE43-94A23F24395E}" srcOrd="5" destOrd="0" presId="urn:microsoft.com/office/officeart/2018/2/layout/IconVerticalSolidList"/>
    <dgm:cxn modelId="{DD2C602D-C117-49C8-92A9-960720D1BE0E}" type="presParOf" srcId="{F5405A4E-A7A7-4996-86CC-5B7D697B597C}" destId="{4617A0C1-36D9-4D01-9EA1-ED9D54E07CFF}" srcOrd="6" destOrd="0" presId="urn:microsoft.com/office/officeart/2018/2/layout/IconVerticalSolidList"/>
    <dgm:cxn modelId="{9FF6F5B9-D6E5-453A-8356-668368FB3F7F}" type="presParOf" srcId="{4617A0C1-36D9-4D01-9EA1-ED9D54E07CFF}" destId="{B581E394-B4AE-425C-809F-70448DB3FFEB}" srcOrd="0" destOrd="0" presId="urn:microsoft.com/office/officeart/2018/2/layout/IconVerticalSolidList"/>
    <dgm:cxn modelId="{FCAFEA79-84DD-4970-BB94-B8B1C5A0C313}" type="presParOf" srcId="{4617A0C1-36D9-4D01-9EA1-ED9D54E07CFF}" destId="{78ED9563-EFF0-4E21-A37B-E23BB5A5F404}" srcOrd="1" destOrd="0" presId="urn:microsoft.com/office/officeart/2018/2/layout/IconVerticalSolidList"/>
    <dgm:cxn modelId="{E2952A3B-1FD7-4AFD-BB4F-5B05249F178A}" type="presParOf" srcId="{4617A0C1-36D9-4D01-9EA1-ED9D54E07CFF}" destId="{3A8F3CA4-C683-465D-8815-8E9E9491CF0E}" srcOrd="2" destOrd="0" presId="urn:microsoft.com/office/officeart/2018/2/layout/IconVerticalSolidList"/>
    <dgm:cxn modelId="{9741479E-2CB7-4A90-AF4F-9C3ADBC5AE1F}" type="presParOf" srcId="{4617A0C1-36D9-4D01-9EA1-ED9D54E07CFF}" destId="{01B8461D-15DE-40FD-904D-C0494F74573B}" srcOrd="3" destOrd="0" presId="urn:microsoft.com/office/officeart/2018/2/layout/IconVerticalSolidList"/>
    <dgm:cxn modelId="{DE0C4B4B-73AF-4E25-82F2-E360BFDA330A}" type="presParOf" srcId="{F5405A4E-A7A7-4996-86CC-5B7D697B597C}" destId="{3BEB64DD-BA6C-43DD-8B76-A160612F9016}" srcOrd="7" destOrd="0" presId="urn:microsoft.com/office/officeart/2018/2/layout/IconVerticalSolidList"/>
    <dgm:cxn modelId="{95D56E1C-93AE-4234-93B4-670AFE4DE198}" type="presParOf" srcId="{F5405A4E-A7A7-4996-86CC-5B7D697B597C}" destId="{492B47F6-44BC-4D3D-89ED-1DE7C201E012}" srcOrd="8" destOrd="0" presId="urn:microsoft.com/office/officeart/2018/2/layout/IconVerticalSolidList"/>
    <dgm:cxn modelId="{C9D811E7-A5F8-43F7-A983-F208B368D8C3}" type="presParOf" srcId="{492B47F6-44BC-4D3D-89ED-1DE7C201E012}" destId="{CE40E024-A817-416D-8573-CF376BDC5C1F}" srcOrd="0" destOrd="0" presId="urn:microsoft.com/office/officeart/2018/2/layout/IconVerticalSolidList"/>
    <dgm:cxn modelId="{D875F109-12E0-4510-AF11-81DF9326238E}" type="presParOf" srcId="{492B47F6-44BC-4D3D-89ED-1DE7C201E012}" destId="{FC269ACF-1BD5-4FE8-A2ED-41D7E3076A1A}" srcOrd="1" destOrd="0" presId="urn:microsoft.com/office/officeart/2018/2/layout/IconVerticalSolidList"/>
    <dgm:cxn modelId="{A7C002F3-BFBB-4F8A-98CC-E255B069D525}" type="presParOf" srcId="{492B47F6-44BC-4D3D-89ED-1DE7C201E012}" destId="{13666ED8-A5B6-4B61-94AB-A0DE1CC83B47}" srcOrd="2" destOrd="0" presId="urn:microsoft.com/office/officeart/2018/2/layout/IconVerticalSolidList"/>
    <dgm:cxn modelId="{22EA82CE-BDC0-4046-8337-237875479499}" type="presParOf" srcId="{492B47F6-44BC-4D3D-89ED-1DE7C201E012}" destId="{AD9F770C-DB91-4B99-9021-DA885A4BAB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46012AF-1780-474C-A197-F2EDB4179533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6C0C4A9-E477-48E4-B876-621CA507F0E8}">
      <dgm:prSet/>
      <dgm:spPr/>
      <dgm:t>
        <a:bodyPr/>
        <a:lstStyle/>
        <a:p>
          <a:r>
            <a:rPr lang="en-US" b="1" i="1" dirty="0"/>
            <a:t>Quality Metrics</a:t>
          </a:r>
          <a:endParaRPr lang="en-US" dirty="0"/>
        </a:p>
      </dgm:t>
    </dgm:pt>
    <dgm:pt modelId="{D9272B18-C13D-403A-94ED-BDD01B3041DB}" type="parTrans" cxnId="{DB2F1BC6-842D-491F-BD7E-AEE56685980F}">
      <dgm:prSet/>
      <dgm:spPr/>
      <dgm:t>
        <a:bodyPr/>
        <a:lstStyle/>
        <a:p>
          <a:endParaRPr lang="en-US"/>
        </a:p>
      </dgm:t>
    </dgm:pt>
    <dgm:pt modelId="{4CAA49BE-8293-4A9C-A80F-8555E593962C}" type="sibTrans" cxnId="{DB2F1BC6-842D-491F-BD7E-AEE56685980F}">
      <dgm:prSet/>
      <dgm:spPr/>
      <dgm:t>
        <a:bodyPr/>
        <a:lstStyle/>
        <a:p>
          <a:endParaRPr lang="en-US"/>
        </a:p>
      </dgm:t>
    </dgm:pt>
    <dgm:pt modelId="{8B58DD1A-4FBA-4719-B9B7-861D6C5CFD7C}">
      <dgm:prSet custT="1"/>
      <dgm:spPr/>
      <dgm:t>
        <a:bodyPr/>
        <a:lstStyle/>
        <a:p>
          <a:r>
            <a:rPr lang="en-US" sz="2400" dirty="0"/>
            <a:t>Collect more data over time to enable better time-series analysis</a:t>
          </a:r>
        </a:p>
      </dgm:t>
    </dgm:pt>
    <dgm:pt modelId="{87CB415A-87D4-4245-BB39-EA2A5C517772}" type="parTrans" cxnId="{54BCB13F-A558-49BF-97FB-39895371314D}">
      <dgm:prSet/>
      <dgm:spPr/>
      <dgm:t>
        <a:bodyPr/>
        <a:lstStyle/>
        <a:p>
          <a:endParaRPr lang="en-US"/>
        </a:p>
      </dgm:t>
    </dgm:pt>
    <dgm:pt modelId="{782117C2-D085-47D1-AFBA-0E65E10AA4E8}" type="sibTrans" cxnId="{54BCB13F-A558-49BF-97FB-39895371314D}">
      <dgm:prSet/>
      <dgm:spPr/>
      <dgm:t>
        <a:bodyPr/>
        <a:lstStyle/>
        <a:p>
          <a:endParaRPr lang="en-US"/>
        </a:p>
      </dgm:t>
    </dgm:pt>
    <dgm:pt modelId="{69C2DE36-193D-45D0-97C0-45CBF318E081}">
      <dgm:prSet custT="1"/>
      <dgm:spPr/>
      <dgm:t>
        <a:bodyPr/>
        <a:lstStyle/>
        <a:p>
          <a:r>
            <a:rPr lang="en-US" sz="2400" dirty="0"/>
            <a:t>Eliminate highly correlated metrics, they add no value &amp; this would reduce physician fatigue</a:t>
          </a:r>
        </a:p>
      </dgm:t>
    </dgm:pt>
    <dgm:pt modelId="{EE720E36-1FD7-4832-A65A-13503ADBB32D}" type="parTrans" cxnId="{8D7AB962-B973-40B7-9FD3-1695E4EA44C4}">
      <dgm:prSet/>
      <dgm:spPr/>
      <dgm:t>
        <a:bodyPr/>
        <a:lstStyle/>
        <a:p>
          <a:endParaRPr lang="en-US"/>
        </a:p>
      </dgm:t>
    </dgm:pt>
    <dgm:pt modelId="{52C829F0-2CD5-4559-A14F-92A7E3C03629}" type="sibTrans" cxnId="{8D7AB962-B973-40B7-9FD3-1695E4EA44C4}">
      <dgm:prSet/>
      <dgm:spPr/>
      <dgm:t>
        <a:bodyPr/>
        <a:lstStyle/>
        <a:p>
          <a:endParaRPr lang="en-US"/>
        </a:p>
      </dgm:t>
    </dgm:pt>
    <dgm:pt modelId="{7826BACF-0B93-42EC-A8B8-6D3867DF041D}">
      <dgm:prSet/>
      <dgm:spPr/>
      <dgm:t>
        <a:bodyPr/>
        <a:lstStyle/>
        <a:p>
          <a:r>
            <a:rPr lang="en-US" b="1" i="1"/>
            <a:t>Program-Specific</a:t>
          </a:r>
          <a:endParaRPr lang="en-US"/>
        </a:p>
      </dgm:t>
    </dgm:pt>
    <dgm:pt modelId="{26D1DDCE-F155-4354-A155-FD92C089A80C}" type="parTrans" cxnId="{323F0FB0-32CE-4311-9F65-21FBAC4B5BB1}">
      <dgm:prSet/>
      <dgm:spPr/>
      <dgm:t>
        <a:bodyPr/>
        <a:lstStyle/>
        <a:p>
          <a:endParaRPr lang="en-US"/>
        </a:p>
      </dgm:t>
    </dgm:pt>
    <dgm:pt modelId="{11BB8727-AAB1-4646-A929-FB8145BB2081}" type="sibTrans" cxnId="{323F0FB0-32CE-4311-9F65-21FBAC4B5BB1}">
      <dgm:prSet/>
      <dgm:spPr/>
      <dgm:t>
        <a:bodyPr/>
        <a:lstStyle/>
        <a:p>
          <a:endParaRPr lang="en-US"/>
        </a:p>
      </dgm:t>
    </dgm:pt>
    <dgm:pt modelId="{0E4C04F6-5684-4882-9B6C-893C12AABC76}">
      <dgm:prSet custT="1"/>
      <dgm:spPr/>
      <dgm:t>
        <a:bodyPr/>
        <a:lstStyle/>
        <a:p>
          <a:r>
            <a:rPr lang="en-US" sz="2400" dirty="0"/>
            <a:t>Work with providers to ensure that physicians are translating feedback into process and behavioral changes</a:t>
          </a:r>
        </a:p>
      </dgm:t>
    </dgm:pt>
    <dgm:pt modelId="{68E4671D-703B-474B-9556-B7DBD5580525}" type="parTrans" cxnId="{29A94889-BECF-4638-A364-B0E61EE6175C}">
      <dgm:prSet/>
      <dgm:spPr/>
      <dgm:t>
        <a:bodyPr/>
        <a:lstStyle/>
        <a:p>
          <a:endParaRPr lang="en-US"/>
        </a:p>
      </dgm:t>
    </dgm:pt>
    <dgm:pt modelId="{2C1A956D-00AE-43D0-9054-8C1CB32A13F8}" type="sibTrans" cxnId="{29A94889-BECF-4638-A364-B0E61EE6175C}">
      <dgm:prSet/>
      <dgm:spPr/>
      <dgm:t>
        <a:bodyPr/>
        <a:lstStyle/>
        <a:p>
          <a:endParaRPr lang="en-US"/>
        </a:p>
      </dgm:t>
    </dgm:pt>
    <dgm:pt modelId="{245B06BD-DFEE-40DA-AFED-E58821A17D9D}">
      <dgm:prSet custT="1"/>
      <dgm:spPr/>
      <dgm:t>
        <a:bodyPr/>
        <a:lstStyle/>
        <a:p>
          <a:r>
            <a:rPr lang="en-US" sz="2400" dirty="0"/>
            <a:t>Structure incentives to elicit desirable changes</a:t>
          </a:r>
        </a:p>
      </dgm:t>
    </dgm:pt>
    <dgm:pt modelId="{507E39D9-85C7-443E-BC5C-41DDA9C13D22}" type="parTrans" cxnId="{DB3BCE3B-777D-4F3B-88A9-0B655E79D79B}">
      <dgm:prSet/>
      <dgm:spPr/>
      <dgm:t>
        <a:bodyPr/>
        <a:lstStyle/>
        <a:p>
          <a:endParaRPr lang="en-US"/>
        </a:p>
      </dgm:t>
    </dgm:pt>
    <dgm:pt modelId="{855D8BBF-01EF-4DB9-AAB5-F80774A48F8F}" type="sibTrans" cxnId="{DB3BCE3B-777D-4F3B-88A9-0B655E79D79B}">
      <dgm:prSet/>
      <dgm:spPr/>
      <dgm:t>
        <a:bodyPr/>
        <a:lstStyle/>
        <a:p>
          <a:endParaRPr lang="en-US"/>
        </a:p>
      </dgm:t>
    </dgm:pt>
    <dgm:pt modelId="{59F7DA5E-FD9E-4B16-84FF-92333E61EC2A}">
      <dgm:prSet/>
      <dgm:spPr/>
      <dgm:t>
        <a:bodyPr/>
        <a:lstStyle/>
        <a:p>
          <a:r>
            <a:rPr lang="en-US" b="1" i="1"/>
            <a:t>Evaluation of the Program</a:t>
          </a:r>
          <a:endParaRPr lang="en-US"/>
        </a:p>
      </dgm:t>
    </dgm:pt>
    <dgm:pt modelId="{393016C9-6D02-407B-A754-48094A76FF2D}" type="parTrans" cxnId="{2BFDE14F-1560-418A-B682-9428FC57B45E}">
      <dgm:prSet/>
      <dgm:spPr/>
      <dgm:t>
        <a:bodyPr/>
        <a:lstStyle/>
        <a:p>
          <a:endParaRPr lang="en-US"/>
        </a:p>
      </dgm:t>
    </dgm:pt>
    <dgm:pt modelId="{448E1791-41FF-44D9-BAFD-9A52B9C596AA}" type="sibTrans" cxnId="{2BFDE14F-1560-418A-B682-9428FC57B45E}">
      <dgm:prSet/>
      <dgm:spPr/>
      <dgm:t>
        <a:bodyPr/>
        <a:lstStyle/>
        <a:p>
          <a:endParaRPr lang="en-US"/>
        </a:p>
      </dgm:t>
    </dgm:pt>
    <dgm:pt modelId="{3789FB8A-88E1-4D9B-A03E-17AE35DF3C73}">
      <dgm:prSet/>
      <dgm:spPr/>
      <dgm:t>
        <a:bodyPr/>
        <a:lstStyle/>
        <a:p>
          <a:r>
            <a:rPr lang="en-US" dirty="0"/>
            <a:t>Measure outcomes related to health and patient experience</a:t>
          </a:r>
        </a:p>
      </dgm:t>
    </dgm:pt>
    <dgm:pt modelId="{6F993DF4-C170-40EA-9974-27A0D33CFC26}" type="parTrans" cxnId="{F2431899-0DAE-428A-81FA-270047603A01}">
      <dgm:prSet/>
      <dgm:spPr/>
      <dgm:t>
        <a:bodyPr/>
        <a:lstStyle/>
        <a:p>
          <a:endParaRPr lang="en-US"/>
        </a:p>
      </dgm:t>
    </dgm:pt>
    <dgm:pt modelId="{B603E8E7-2AA7-495F-9021-7C9061A36B1C}" type="sibTrans" cxnId="{F2431899-0DAE-428A-81FA-270047603A01}">
      <dgm:prSet/>
      <dgm:spPr/>
      <dgm:t>
        <a:bodyPr/>
        <a:lstStyle/>
        <a:p>
          <a:endParaRPr lang="en-US"/>
        </a:p>
      </dgm:t>
    </dgm:pt>
    <dgm:pt modelId="{26125494-D7F1-4491-B73D-906F349E711F}">
      <dgm:prSet/>
      <dgm:spPr/>
      <dgm:t>
        <a:bodyPr/>
        <a:lstStyle/>
        <a:p>
          <a:r>
            <a:rPr lang="en-US" dirty="0"/>
            <a:t>Assess the causal effect of the program using a control group </a:t>
          </a:r>
        </a:p>
      </dgm:t>
    </dgm:pt>
    <dgm:pt modelId="{ED91BF32-0979-4CEC-9475-15F3D682E193}" type="parTrans" cxnId="{358294C1-5232-45C1-B725-CA9CF897243F}">
      <dgm:prSet/>
      <dgm:spPr/>
      <dgm:t>
        <a:bodyPr/>
        <a:lstStyle/>
        <a:p>
          <a:endParaRPr lang="en-US"/>
        </a:p>
      </dgm:t>
    </dgm:pt>
    <dgm:pt modelId="{AD0ED19D-5DB8-435E-BB4E-3F612067BF1C}" type="sibTrans" cxnId="{358294C1-5232-45C1-B725-CA9CF897243F}">
      <dgm:prSet/>
      <dgm:spPr/>
      <dgm:t>
        <a:bodyPr/>
        <a:lstStyle/>
        <a:p>
          <a:endParaRPr lang="en-US"/>
        </a:p>
      </dgm:t>
    </dgm:pt>
    <dgm:pt modelId="{9F49B8B1-5B4F-4B62-B7FD-C504BE5F8436}">
      <dgm:prSet/>
      <dgm:spPr/>
      <dgm:t>
        <a:bodyPr/>
        <a:lstStyle/>
        <a:p>
          <a:r>
            <a:rPr lang="en-US" dirty="0"/>
            <a:t>Gather patient-level data in order to understand how the program is affecting patients, not just providers and payor</a:t>
          </a:r>
        </a:p>
      </dgm:t>
    </dgm:pt>
    <dgm:pt modelId="{A44493BF-C693-43BD-960F-B7EBC83BAE0A}" type="parTrans" cxnId="{7B8F059E-AF87-4FE0-A864-3B60F8737120}">
      <dgm:prSet/>
      <dgm:spPr/>
      <dgm:t>
        <a:bodyPr/>
        <a:lstStyle/>
        <a:p>
          <a:endParaRPr lang="en-US"/>
        </a:p>
      </dgm:t>
    </dgm:pt>
    <dgm:pt modelId="{0F1F5A0E-ACCF-4555-B479-D856C9AFAF87}" type="sibTrans" cxnId="{7B8F059E-AF87-4FE0-A864-3B60F8737120}">
      <dgm:prSet/>
      <dgm:spPr/>
      <dgm:t>
        <a:bodyPr/>
        <a:lstStyle/>
        <a:p>
          <a:endParaRPr lang="en-US"/>
        </a:p>
      </dgm:t>
    </dgm:pt>
    <dgm:pt modelId="{A774412D-009B-471C-99CB-6F426719732E}" type="pres">
      <dgm:prSet presAssocID="{646012AF-1780-474C-A197-F2EDB4179533}" presName="Name0" presStyleCnt="0">
        <dgm:presLayoutVars>
          <dgm:dir/>
          <dgm:animLvl val="lvl"/>
          <dgm:resizeHandles val="exact"/>
        </dgm:presLayoutVars>
      </dgm:prSet>
      <dgm:spPr/>
    </dgm:pt>
    <dgm:pt modelId="{D09D29D2-F457-41BE-9B5D-5BAB79014189}" type="pres">
      <dgm:prSet presAssocID="{16C0C4A9-E477-48E4-B876-621CA507F0E8}" presName="composite" presStyleCnt="0"/>
      <dgm:spPr/>
    </dgm:pt>
    <dgm:pt modelId="{A58BD192-2072-4ACD-A853-DA1FB95001B6}" type="pres">
      <dgm:prSet presAssocID="{16C0C4A9-E477-48E4-B876-621CA507F0E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AAE9AC0-B940-45BC-8899-5CA69D3DB8D1}" type="pres">
      <dgm:prSet presAssocID="{16C0C4A9-E477-48E4-B876-621CA507F0E8}" presName="desTx" presStyleLbl="alignAccFollowNode1" presStyleIdx="0" presStyleCnt="3">
        <dgm:presLayoutVars>
          <dgm:bulletEnabled val="1"/>
        </dgm:presLayoutVars>
      </dgm:prSet>
      <dgm:spPr/>
    </dgm:pt>
    <dgm:pt modelId="{BBB0CD23-600D-4734-BDBE-A9F5020DC353}" type="pres">
      <dgm:prSet presAssocID="{4CAA49BE-8293-4A9C-A80F-8555E593962C}" presName="space" presStyleCnt="0"/>
      <dgm:spPr/>
    </dgm:pt>
    <dgm:pt modelId="{11813AB5-2B47-48C7-B731-AF9564CA519F}" type="pres">
      <dgm:prSet presAssocID="{7826BACF-0B93-42EC-A8B8-6D3867DF041D}" presName="composite" presStyleCnt="0"/>
      <dgm:spPr/>
    </dgm:pt>
    <dgm:pt modelId="{9FB7C6DC-0AB9-4CAB-9FFD-22A462E18DD1}" type="pres">
      <dgm:prSet presAssocID="{7826BACF-0B93-42EC-A8B8-6D3867DF041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AA5AA1A-AD09-4ADF-A8FC-C53A7260AF81}" type="pres">
      <dgm:prSet presAssocID="{7826BACF-0B93-42EC-A8B8-6D3867DF041D}" presName="desTx" presStyleLbl="alignAccFollowNode1" presStyleIdx="1" presStyleCnt="3">
        <dgm:presLayoutVars>
          <dgm:bulletEnabled val="1"/>
        </dgm:presLayoutVars>
      </dgm:prSet>
      <dgm:spPr/>
    </dgm:pt>
    <dgm:pt modelId="{1CA64375-7DCA-4F53-9B57-7490EB7C8057}" type="pres">
      <dgm:prSet presAssocID="{11BB8727-AAB1-4646-A929-FB8145BB2081}" presName="space" presStyleCnt="0"/>
      <dgm:spPr/>
    </dgm:pt>
    <dgm:pt modelId="{7921F8E4-7FEA-47AC-819E-2A7CCE22BA41}" type="pres">
      <dgm:prSet presAssocID="{59F7DA5E-FD9E-4B16-84FF-92333E61EC2A}" presName="composite" presStyleCnt="0"/>
      <dgm:spPr/>
    </dgm:pt>
    <dgm:pt modelId="{0323681A-6931-4BBB-AF00-9F38ECA94F26}" type="pres">
      <dgm:prSet presAssocID="{59F7DA5E-FD9E-4B16-84FF-92333E61EC2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6F63F48-BCDD-4A34-91F3-5F81E81DC3F8}" type="pres">
      <dgm:prSet presAssocID="{59F7DA5E-FD9E-4B16-84FF-92333E61EC2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75C3906-E1D6-44A1-9FE4-22F9D18045B1}" type="presOf" srcId="{8B58DD1A-4FBA-4719-B9B7-861D6C5CFD7C}" destId="{9AAE9AC0-B940-45BC-8899-5CA69D3DB8D1}" srcOrd="0" destOrd="0" presId="urn:microsoft.com/office/officeart/2005/8/layout/hList1"/>
    <dgm:cxn modelId="{1F84B809-C523-4B39-A9B6-2DF8E33F60DF}" type="presOf" srcId="{26125494-D7F1-4491-B73D-906F349E711F}" destId="{76F63F48-BCDD-4A34-91F3-5F81E81DC3F8}" srcOrd="0" destOrd="1" presId="urn:microsoft.com/office/officeart/2005/8/layout/hList1"/>
    <dgm:cxn modelId="{850F4122-E01C-4B2C-AC06-B2E203987982}" type="presOf" srcId="{646012AF-1780-474C-A197-F2EDB4179533}" destId="{A774412D-009B-471C-99CB-6F426719732E}" srcOrd="0" destOrd="0" presId="urn:microsoft.com/office/officeart/2005/8/layout/hList1"/>
    <dgm:cxn modelId="{DB3BCE3B-777D-4F3B-88A9-0B655E79D79B}" srcId="{7826BACF-0B93-42EC-A8B8-6D3867DF041D}" destId="{245B06BD-DFEE-40DA-AFED-E58821A17D9D}" srcOrd="1" destOrd="0" parTransId="{507E39D9-85C7-443E-BC5C-41DDA9C13D22}" sibTransId="{855D8BBF-01EF-4DB9-AAB5-F80774A48F8F}"/>
    <dgm:cxn modelId="{54BCB13F-A558-49BF-97FB-39895371314D}" srcId="{16C0C4A9-E477-48E4-B876-621CA507F0E8}" destId="{8B58DD1A-4FBA-4719-B9B7-861D6C5CFD7C}" srcOrd="0" destOrd="0" parTransId="{87CB415A-87D4-4245-BB39-EA2A5C517772}" sibTransId="{782117C2-D085-47D1-AFBA-0E65E10AA4E8}"/>
    <dgm:cxn modelId="{8D7AB962-B973-40B7-9FD3-1695E4EA44C4}" srcId="{16C0C4A9-E477-48E4-B876-621CA507F0E8}" destId="{69C2DE36-193D-45D0-97C0-45CBF318E081}" srcOrd="1" destOrd="0" parTransId="{EE720E36-1FD7-4832-A65A-13503ADBB32D}" sibTransId="{52C829F0-2CD5-4559-A14F-92A7E3C03629}"/>
    <dgm:cxn modelId="{3423AF64-AB92-44AF-BFAD-1CDF8CC04B9B}" type="presOf" srcId="{9F49B8B1-5B4F-4B62-B7FD-C504BE5F8436}" destId="{76F63F48-BCDD-4A34-91F3-5F81E81DC3F8}" srcOrd="0" destOrd="2" presId="urn:microsoft.com/office/officeart/2005/8/layout/hList1"/>
    <dgm:cxn modelId="{2BFDE14F-1560-418A-B682-9428FC57B45E}" srcId="{646012AF-1780-474C-A197-F2EDB4179533}" destId="{59F7DA5E-FD9E-4B16-84FF-92333E61EC2A}" srcOrd="2" destOrd="0" parTransId="{393016C9-6D02-407B-A754-48094A76FF2D}" sibTransId="{448E1791-41FF-44D9-BAFD-9A52B9C596AA}"/>
    <dgm:cxn modelId="{7334FC71-0729-45A1-96D1-806AA374C2D9}" type="presOf" srcId="{3789FB8A-88E1-4D9B-A03E-17AE35DF3C73}" destId="{76F63F48-BCDD-4A34-91F3-5F81E81DC3F8}" srcOrd="0" destOrd="0" presId="urn:microsoft.com/office/officeart/2005/8/layout/hList1"/>
    <dgm:cxn modelId="{4817827A-A23D-4BF3-B89D-5FBA76F2EB35}" type="presOf" srcId="{69C2DE36-193D-45D0-97C0-45CBF318E081}" destId="{9AAE9AC0-B940-45BC-8899-5CA69D3DB8D1}" srcOrd="0" destOrd="1" presId="urn:microsoft.com/office/officeart/2005/8/layout/hList1"/>
    <dgm:cxn modelId="{29A94889-BECF-4638-A364-B0E61EE6175C}" srcId="{7826BACF-0B93-42EC-A8B8-6D3867DF041D}" destId="{0E4C04F6-5684-4882-9B6C-893C12AABC76}" srcOrd="0" destOrd="0" parTransId="{68E4671D-703B-474B-9556-B7DBD5580525}" sibTransId="{2C1A956D-00AE-43D0-9054-8C1CB32A13F8}"/>
    <dgm:cxn modelId="{F2431899-0DAE-428A-81FA-270047603A01}" srcId="{59F7DA5E-FD9E-4B16-84FF-92333E61EC2A}" destId="{3789FB8A-88E1-4D9B-A03E-17AE35DF3C73}" srcOrd="0" destOrd="0" parTransId="{6F993DF4-C170-40EA-9974-27A0D33CFC26}" sibTransId="{B603E8E7-2AA7-495F-9021-7C9061A36B1C}"/>
    <dgm:cxn modelId="{7B8F059E-AF87-4FE0-A864-3B60F8737120}" srcId="{59F7DA5E-FD9E-4B16-84FF-92333E61EC2A}" destId="{9F49B8B1-5B4F-4B62-B7FD-C504BE5F8436}" srcOrd="2" destOrd="0" parTransId="{A44493BF-C693-43BD-960F-B7EBC83BAE0A}" sibTransId="{0F1F5A0E-ACCF-4555-B479-D856C9AFAF87}"/>
    <dgm:cxn modelId="{323F0FB0-32CE-4311-9F65-21FBAC4B5BB1}" srcId="{646012AF-1780-474C-A197-F2EDB4179533}" destId="{7826BACF-0B93-42EC-A8B8-6D3867DF041D}" srcOrd="1" destOrd="0" parTransId="{26D1DDCE-F155-4354-A155-FD92C089A80C}" sibTransId="{11BB8727-AAB1-4646-A929-FB8145BB2081}"/>
    <dgm:cxn modelId="{6539A9B9-7053-4F25-8D8C-B175EB47C3BB}" type="presOf" srcId="{59F7DA5E-FD9E-4B16-84FF-92333E61EC2A}" destId="{0323681A-6931-4BBB-AF00-9F38ECA94F26}" srcOrd="0" destOrd="0" presId="urn:microsoft.com/office/officeart/2005/8/layout/hList1"/>
    <dgm:cxn modelId="{4515ABB9-26DD-4C15-8CE7-0D84C37E990F}" type="presOf" srcId="{245B06BD-DFEE-40DA-AFED-E58821A17D9D}" destId="{9AA5AA1A-AD09-4ADF-A8FC-C53A7260AF81}" srcOrd="0" destOrd="1" presId="urn:microsoft.com/office/officeart/2005/8/layout/hList1"/>
    <dgm:cxn modelId="{358294C1-5232-45C1-B725-CA9CF897243F}" srcId="{59F7DA5E-FD9E-4B16-84FF-92333E61EC2A}" destId="{26125494-D7F1-4491-B73D-906F349E711F}" srcOrd="1" destOrd="0" parTransId="{ED91BF32-0979-4CEC-9475-15F3D682E193}" sibTransId="{AD0ED19D-5DB8-435E-BB4E-3F612067BF1C}"/>
    <dgm:cxn modelId="{DB2F1BC6-842D-491F-BD7E-AEE56685980F}" srcId="{646012AF-1780-474C-A197-F2EDB4179533}" destId="{16C0C4A9-E477-48E4-B876-621CA507F0E8}" srcOrd="0" destOrd="0" parTransId="{D9272B18-C13D-403A-94ED-BDD01B3041DB}" sibTransId="{4CAA49BE-8293-4A9C-A80F-8555E593962C}"/>
    <dgm:cxn modelId="{B35F56CB-00A7-4E37-9130-9721543E9909}" type="presOf" srcId="{0E4C04F6-5684-4882-9B6C-893C12AABC76}" destId="{9AA5AA1A-AD09-4ADF-A8FC-C53A7260AF81}" srcOrd="0" destOrd="0" presId="urn:microsoft.com/office/officeart/2005/8/layout/hList1"/>
    <dgm:cxn modelId="{9CA209DB-FC58-4A88-88C4-9B7313DF093C}" type="presOf" srcId="{7826BACF-0B93-42EC-A8B8-6D3867DF041D}" destId="{9FB7C6DC-0AB9-4CAB-9FFD-22A462E18DD1}" srcOrd="0" destOrd="0" presId="urn:microsoft.com/office/officeart/2005/8/layout/hList1"/>
    <dgm:cxn modelId="{17A170EC-4A07-4268-8893-4C22A965243D}" type="presOf" srcId="{16C0C4A9-E477-48E4-B876-621CA507F0E8}" destId="{A58BD192-2072-4ACD-A853-DA1FB95001B6}" srcOrd="0" destOrd="0" presId="urn:microsoft.com/office/officeart/2005/8/layout/hList1"/>
    <dgm:cxn modelId="{FE5941E9-0036-4594-8B7B-A26508BFF5BE}" type="presParOf" srcId="{A774412D-009B-471C-99CB-6F426719732E}" destId="{D09D29D2-F457-41BE-9B5D-5BAB79014189}" srcOrd="0" destOrd="0" presId="urn:microsoft.com/office/officeart/2005/8/layout/hList1"/>
    <dgm:cxn modelId="{CF2A8AA7-1A40-4536-BC58-9B8CB8E4FEB6}" type="presParOf" srcId="{D09D29D2-F457-41BE-9B5D-5BAB79014189}" destId="{A58BD192-2072-4ACD-A853-DA1FB95001B6}" srcOrd="0" destOrd="0" presId="urn:microsoft.com/office/officeart/2005/8/layout/hList1"/>
    <dgm:cxn modelId="{845547B8-267D-4B36-980C-C17F57D37FE6}" type="presParOf" srcId="{D09D29D2-F457-41BE-9B5D-5BAB79014189}" destId="{9AAE9AC0-B940-45BC-8899-5CA69D3DB8D1}" srcOrd="1" destOrd="0" presId="urn:microsoft.com/office/officeart/2005/8/layout/hList1"/>
    <dgm:cxn modelId="{702BC92E-B7A8-4D36-94A6-0A7E6D20FFDC}" type="presParOf" srcId="{A774412D-009B-471C-99CB-6F426719732E}" destId="{BBB0CD23-600D-4734-BDBE-A9F5020DC353}" srcOrd="1" destOrd="0" presId="urn:microsoft.com/office/officeart/2005/8/layout/hList1"/>
    <dgm:cxn modelId="{BCEF8326-FE12-4576-8375-03B5CCA2901C}" type="presParOf" srcId="{A774412D-009B-471C-99CB-6F426719732E}" destId="{11813AB5-2B47-48C7-B731-AF9564CA519F}" srcOrd="2" destOrd="0" presId="urn:microsoft.com/office/officeart/2005/8/layout/hList1"/>
    <dgm:cxn modelId="{57E74625-DC72-4DE1-AEFD-2328E18B2306}" type="presParOf" srcId="{11813AB5-2B47-48C7-B731-AF9564CA519F}" destId="{9FB7C6DC-0AB9-4CAB-9FFD-22A462E18DD1}" srcOrd="0" destOrd="0" presId="urn:microsoft.com/office/officeart/2005/8/layout/hList1"/>
    <dgm:cxn modelId="{589575AB-7357-4DBF-8764-1EBD463AF24A}" type="presParOf" srcId="{11813AB5-2B47-48C7-B731-AF9564CA519F}" destId="{9AA5AA1A-AD09-4ADF-A8FC-C53A7260AF81}" srcOrd="1" destOrd="0" presId="urn:microsoft.com/office/officeart/2005/8/layout/hList1"/>
    <dgm:cxn modelId="{9F5B66C3-5F0F-427E-B4C1-DA740B0C4140}" type="presParOf" srcId="{A774412D-009B-471C-99CB-6F426719732E}" destId="{1CA64375-7DCA-4F53-9B57-7490EB7C8057}" srcOrd="3" destOrd="0" presId="urn:microsoft.com/office/officeart/2005/8/layout/hList1"/>
    <dgm:cxn modelId="{1748C1D1-3983-4B77-AE2B-7E9AFE1F8E1C}" type="presParOf" srcId="{A774412D-009B-471C-99CB-6F426719732E}" destId="{7921F8E4-7FEA-47AC-819E-2A7CCE22BA41}" srcOrd="4" destOrd="0" presId="urn:microsoft.com/office/officeart/2005/8/layout/hList1"/>
    <dgm:cxn modelId="{3FBC5D41-140B-4EE9-A4C4-3E278981ACB6}" type="presParOf" srcId="{7921F8E4-7FEA-47AC-819E-2A7CCE22BA41}" destId="{0323681A-6931-4BBB-AF00-9F38ECA94F26}" srcOrd="0" destOrd="0" presId="urn:microsoft.com/office/officeart/2005/8/layout/hList1"/>
    <dgm:cxn modelId="{A91DC2CE-D494-44E2-BCC1-2295F69405E9}" type="presParOf" srcId="{7921F8E4-7FEA-47AC-819E-2A7CCE22BA41}" destId="{76F63F48-BCDD-4A34-91F3-5F81E81DC3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71BF3D-D8F7-4A45-B2F1-E001F3A78A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9453C-6581-4D8E-8BAF-C74376189825}">
      <dgm:prSet custT="1"/>
      <dgm:spPr/>
      <dgm:t>
        <a:bodyPr/>
        <a:lstStyle/>
        <a:p>
          <a:r>
            <a:rPr lang="en-US" sz="2400" dirty="0"/>
            <a:t>VBR is early in the Continuous Improvement Cycle</a:t>
          </a:r>
        </a:p>
      </dgm:t>
    </dgm:pt>
    <dgm:pt modelId="{B5EB0DA8-C9DB-4D98-947F-5EA06A743B69}" type="parTrans" cxnId="{B136D587-2684-4441-9FA3-A0B06F1D0B29}">
      <dgm:prSet/>
      <dgm:spPr/>
      <dgm:t>
        <a:bodyPr/>
        <a:lstStyle/>
        <a:p>
          <a:endParaRPr lang="en-US"/>
        </a:p>
      </dgm:t>
    </dgm:pt>
    <dgm:pt modelId="{80EFFB79-018B-43A2-9E5B-B7BDD1D58B9C}" type="sibTrans" cxnId="{B136D587-2684-4441-9FA3-A0B06F1D0B29}">
      <dgm:prSet/>
      <dgm:spPr/>
      <dgm:t>
        <a:bodyPr/>
        <a:lstStyle/>
        <a:p>
          <a:endParaRPr lang="en-US"/>
        </a:p>
      </dgm:t>
    </dgm:pt>
    <dgm:pt modelId="{98352D04-2120-4B86-AB26-C1D8D109DFA5}">
      <dgm:prSet custT="1"/>
      <dgm:spPr/>
      <dgm:t>
        <a:bodyPr/>
        <a:lstStyle/>
        <a:p>
          <a:r>
            <a:rPr lang="en-US" sz="2400" dirty="0"/>
            <a:t>More closely aligned measurement </a:t>
          </a:r>
        </a:p>
      </dgm:t>
    </dgm:pt>
    <dgm:pt modelId="{2FBF0268-416A-40F7-8E6E-093CADABBC09}" type="parTrans" cxnId="{A0D2C899-5F52-4BE2-AAEA-BBA875C06822}">
      <dgm:prSet/>
      <dgm:spPr/>
      <dgm:t>
        <a:bodyPr/>
        <a:lstStyle/>
        <a:p>
          <a:endParaRPr lang="en-US"/>
        </a:p>
      </dgm:t>
    </dgm:pt>
    <dgm:pt modelId="{E55834E1-B04A-46B8-9467-DE43A5A34252}" type="sibTrans" cxnId="{A0D2C899-5F52-4BE2-AAEA-BBA875C06822}">
      <dgm:prSet/>
      <dgm:spPr/>
      <dgm:t>
        <a:bodyPr/>
        <a:lstStyle/>
        <a:p>
          <a:endParaRPr lang="en-US"/>
        </a:p>
      </dgm:t>
    </dgm:pt>
    <dgm:pt modelId="{D0969514-5B24-4ED0-A098-32E2E4A583E8}">
      <dgm:prSet custT="1"/>
      <dgm:spPr/>
      <dgm:t>
        <a:bodyPr/>
        <a:lstStyle/>
        <a:p>
          <a:r>
            <a:rPr lang="en-US" sz="2400" dirty="0"/>
            <a:t>Majority of progress has been made in cost measurement</a:t>
          </a:r>
        </a:p>
      </dgm:t>
    </dgm:pt>
    <dgm:pt modelId="{6CC0DABF-A8C8-4E4A-A038-92376F41ABD4}" type="parTrans" cxnId="{5F0ADECA-BF77-4546-88D4-EAE277B5061B}">
      <dgm:prSet/>
      <dgm:spPr/>
      <dgm:t>
        <a:bodyPr/>
        <a:lstStyle/>
        <a:p>
          <a:endParaRPr lang="en-US"/>
        </a:p>
      </dgm:t>
    </dgm:pt>
    <dgm:pt modelId="{F4DAA036-5D94-4835-A8C4-8D18B225CABE}" type="sibTrans" cxnId="{5F0ADECA-BF77-4546-88D4-EAE277B5061B}">
      <dgm:prSet/>
      <dgm:spPr/>
      <dgm:t>
        <a:bodyPr/>
        <a:lstStyle/>
        <a:p>
          <a:endParaRPr lang="en-US"/>
        </a:p>
      </dgm:t>
    </dgm:pt>
    <dgm:pt modelId="{F5685D83-E9D3-4429-9038-558D15AE7DCA}">
      <dgm:prSet custT="1"/>
      <dgm:spPr/>
      <dgm:t>
        <a:bodyPr/>
        <a:lstStyle/>
        <a:p>
          <a:r>
            <a:rPr lang="en-US" sz="2400" dirty="0"/>
            <a:t>Complexity of the program inhibits physician engagement</a:t>
          </a:r>
        </a:p>
      </dgm:t>
    </dgm:pt>
    <dgm:pt modelId="{274FB9C5-BDAC-4898-8604-80624F7690CE}" type="parTrans" cxnId="{BC08B0EB-7BEB-450F-8AEA-458133A5EE0A}">
      <dgm:prSet/>
      <dgm:spPr/>
      <dgm:t>
        <a:bodyPr/>
        <a:lstStyle/>
        <a:p>
          <a:endParaRPr lang="en-US"/>
        </a:p>
      </dgm:t>
    </dgm:pt>
    <dgm:pt modelId="{D7B08D12-EEAE-480D-8416-212B940DBC90}" type="sibTrans" cxnId="{BC08B0EB-7BEB-450F-8AEA-458133A5EE0A}">
      <dgm:prSet/>
      <dgm:spPr/>
      <dgm:t>
        <a:bodyPr/>
        <a:lstStyle/>
        <a:p>
          <a:endParaRPr lang="en-US"/>
        </a:p>
      </dgm:t>
    </dgm:pt>
    <dgm:pt modelId="{D63AC9D0-3E0A-4A5A-9FE6-E5C6A677AD25}">
      <dgm:prSet custT="1"/>
      <dgm:spPr/>
      <dgm:t>
        <a:bodyPr/>
        <a:lstStyle/>
        <a:p>
          <a:r>
            <a:rPr lang="en-US" sz="2400" dirty="0"/>
            <a:t>Missing a consistent, repeatable evaluation method</a:t>
          </a:r>
        </a:p>
      </dgm:t>
    </dgm:pt>
    <dgm:pt modelId="{8004CEC7-7BCE-4F6D-933D-6542B42FACC0}" type="parTrans" cxnId="{C5FC8A4D-B43C-4F38-B346-65612C72F283}">
      <dgm:prSet/>
      <dgm:spPr/>
      <dgm:t>
        <a:bodyPr/>
        <a:lstStyle/>
        <a:p>
          <a:endParaRPr lang="en-US"/>
        </a:p>
      </dgm:t>
    </dgm:pt>
    <dgm:pt modelId="{1DCFD48A-C0C3-4620-AB12-8B382591BB35}" type="sibTrans" cxnId="{C5FC8A4D-B43C-4F38-B346-65612C72F283}">
      <dgm:prSet/>
      <dgm:spPr/>
      <dgm:t>
        <a:bodyPr/>
        <a:lstStyle/>
        <a:p>
          <a:endParaRPr lang="en-US"/>
        </a:p>
      </dgm:t>
    </dgm:pt>
    <dgm:pt modelId="{F5405A4E-A7A7-4996-86CC-5B7D697B597C}" type="pres">
      <dgm:prSet presAssocID="{6F71BF3D-D8F7-4A45-B2F1-E001F3A78A96}" presName="root" presStyleCnt="0">
        <dgm:presLayoutVars>
          <dgm:dir/>
          <dgm:resizeHandles val="exact"/>
        </dgm:presLayoutVars>
      </dgm:prSet>
      <dgm:spPr/>
    </dgm:pt>
    <dgm:pt modelId="{B91DAF31-B5C1-4700-A24E-8AB4B28765FD}" type="pres">
      <dgm:prSet presAssocID="{8489453C-6581-4D8E-8BAF-C74376189825}" presName="compNode" presStyleCnt="0"/>
      <dgm:spPr/>
    </dgm:pt>
    <dgm:pt modelId="{A51FFE9B-4147-4EBA-BFBF-9BD2B42BC3AB}" type="pres">
      <dgm:prSet presAssocID="{8489453C-6581-4D8E-8BAF-C74376189825}" presName="bgRect" presStyleLbl="bgShp" presStyleIdx="0" presStyleCnt="5"/>
      <dgm:spPr/>
    </dgm:pt>
    <dgm:pt modelId="{3750A017-2F64-4835-9D36-C498CF4DFA9C}" type="pres">
      <dgm:prSet presAssocID="{8489453C-6581-4D8E-8BAF-C7437618982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8BEA865D-8B26-49EC-B337-649F17E7A540}" type="pres">
      <dgm:prSet presAssocID="{8489453C-6581-4D8E-8BAF-C74376189825}" presName="spaceRect" presStyleCnt="0"/>
      <dgm:spPr/>
    </dgm:pt>
    <dgm:pt modelId="{75342131-622E-4224-A7A0-F91EDAD8C17C}" type="pres">
      <dgm:prSet presAssocID="{8489453C-6581-4D8E-8BAF-C74376189825}" presName="parTx" presStyleLbl="revTx" presStyleIdx="0" presStyleCnt="5">
        <dgm:presLayoutVars>
          <dgm:chMax val="0"/>
          <dgm:chPref val="0"/>
        </dgm:presLayoutVars>
      </dgm:prSet>
      <dgm:spPr/>
    </dgm:pt>
    <dgm:pt modelId="{983E2036-867D-4029-9187-CEFE52F7ABC1}" type="pres">
      <dgm:prSet presAssocID="{80EFFB79-018B-43A2-9E5B-B7BDD1D58B9C}" presName="sibTrans" presStyleCnt="0"/>
      <dgm:spPr/>
    </dgm:pt>
    <dgm:pt modelId="{6A02C865-58BC-4E35-B818-962C3D58317E}" type="pres">
      <dgm:prSet presAssocID="{98352D04-2120-4B86-AB26-C1D8D109DFA5}" presName="compNode" presStyleCnt="0"/>
      <dgm:spPr/>
    </dgm:pt>
    <dgm:pt modelId="{EC86F5F0-0EE5-47DC-91FB-320F7F695EAA}" type="pres">
      <dgm:prSet presAssocID="{98352D04-2120-4B86-AB26-C1D8D109DFA5}" presName="bgRect" presStyleLbl="bgShp" presStyleIdx="1" presStyleCnt="5"/>
      <dgm:spPr/>
    </dgm:pt>
    <dgm:pt modelId="{3552ADE7-3BC7-4574-8661-73769D2D31BC}" type="pres">
      <dgm:prSet presAssocID="{98352D04-2120-4B86-AB26-C1D8D109DFA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AEE414A6-3B96-4EF5-9769-AF94E0EEE764}" type="pres">
      <dgm:prSet presAssocID="{98352D04-2120-4B86-AB26-C1D8D109DFA5}" presName="spaceRect" presStyleCnt="0"/>
      <dgm:spPr/>
    </dgm:pt>
    <dgm:pt modelId="{1697D21B-55F4-4494-AA03-DF5C816025AB}" type="pres">
      <dgm:prSet presAssocID="{98352D04-2120-4B86-AB26-C1D8D109DFA5}" presName="parTx" presStyleLbl="revTx" presStyleIdx="1" presStyleCnt="5">
        <dgm:presLayoutVars>
          <dgm:chMax val="0"/>
          <dgm:chPref val="0"/>
        </dgm:presLayoutVars>
      </dgm:prSet>
      <dgm:spPr/>
    </dgm:pt>
    <dgm:pt modelId="{0BF04868-F1F3-468B-B7F5-FEC29C8C6A7F}" type="pres">
      <dgm:prSet presAssocID="{E55834E1-B04A-46B8-9467-DE43A5A34252}" presName="sibTrans" presStyleCnt="0"/>
      <dgm:spPr/>
    </dgm:pt>
    <dgm:pt modelId="{05C117E7-C281-4D6B-A31E-10C9C3EFA8F4}" type="pres">
      <dgm:prSet presAssocID="{D0969514-5B24-4ED0-A098-32E2E4A583E8}" presName="compNode" presStyleCnt="0"/>
      <dgm:spPr/>
    </dgm:pt>
    <dgm:pt modelId="{AE97EE98-BDDE-419A-8EF1-0F2AB5515A03}" type="pres">
      <dgm:prSet presAssocID="{D0969514-5B24-4ED0-A098-32E2E4A583E8}" presName="bgRect" presStyleLbl="bgShp" presStyleIdx="2" presStyleCnt="5"/>
      <dgm:spPr/>
    </dgm:pt>
    <dgm:pt modelId="{D1C486D0-8EAD-4240-93E7-7F672753B23F}" type="pres">
      <dgm:prSet presAssocID="{D0969514-5B24-4ED0-A098-32E2E4A583E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CD5692E-F907-4881-8BD6-9A6F8231C6CD}" type="pres">
      <dgm:prSet presAssocID="{D0969514-5B24-4ED0-A098-32E2E4A583E8}" presName="spaceRect" presStyleCnt="0"/>
      <dgm:spPr/>
    </dgm:pt>
    <dgm:pt modelId="{8C60C4AE-A30D-44D5-B116-BB2D90BCA839}" type="pres">
      <dgm:prSet presAssocID="{D0969514-5B24-4ED0-A098-32E2E4A583E8}" presName="parTx" presStyleLbl="revTx" presStyleIdx="2" presStyleCnt="5">
        <dgm:presLayoutVars>
          <dgm:chMax val="0"/>
          <dgm:chPref val="0"/>
        </dgm:presLayoutVars>
      </dgm:prSet>
      <dgm:spPr/>
    </dgm:pt>
    <dgm:pt modelId="{3A39F776-F809-4A6E-BE43-94A23F24395E}" type="pres">
      <dgm:prSet presAssocID="{F4DAA036-5D94-4835-A8C4-8D18B225CABE}" presName="sibTrans" presStyleCnt="0"/>
      <dgm:spPr/>
    </dgm:pt>
    <dgm:pt modelId="{4617A0C1-36D9-4D01-9EA1-ED9D54E07CFF}" type="pres">
      <dgm:prSet presAssocID="{F5685D83-E9D3-4429-9038-558D15AE7DCA}" presName="compNode" presStyleCnt="0"/>
      <dgm:spPr/>
    </dgm:pt>
    <dgm:pt modelId="{B581E394-B4AE-425C-809F-70448DB3FFEB}" type="pres">
      <dgm:prSet presAssocID="{F5685D83-E9D3-4429-9038-558D15AE7DCA}" presName="bgRect" presStyleLbl="bgShp" presStyleIdx="3" presStyleCnt="5"/>
      <dgm:spPr/>
    </dgm:pt>
    <dgm:pt modelId="{78ED9563-EFF0-4E21-A37B-E23BB5A5F404}" type="pres">
      <dgm:prSet presAssocID="{F5685D83-E9D3-4429-9038-558D15AE7D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3A8F3CA4-C683-465D-8815-8E9E9491CF0E}" type="pres">
      <dgm:prSet presAssocID="{F5685D83-E9D3-4429-9038-558D15AE7DCA}" presName="spaceRect" presStyleCnt="0"/>
      <dgm:spPr/>
    </dgm:pt>
    <dgm:pt modelId="{01B8461D-15DE-40FD-904D-C0494F74573B}" type="pres">
      <dgm:prSet presAssocID="{F5685D83-E9D3-4429-9038-558D15AE7DCA}" presName="parTx" presStyleLbl="revTx" presStyleIdx="3" presStyleCnt="5">
        <dgm:presLayoutVars>
          <dgm:chMax val="0"/>
          <dgm:chPref val="0"/>
        </dgm:presLayoutVars>
      </dgm:prSet>
      <dgm:spPr/>
    </dgm:pt>
    <dgm:pt modelId="{3BEB64DD-BA6C-43DD-8B76-A160612F9016}" type="pres">
      <dgm:prSet presAssocID="{D7B08D12-EEAE-480D-8416-212B940DBC90}" presName="sibTrans" presStyleCnt="0"/>
      <dgm:spPr/>
    </dgm:pt>
    <dgm:pt modelId="{492B47F6-44BC-4D3D-89ED-1DE7C201E012}" type="pres">
      <dgm:prSet presAssocID="{D63AC9D0-3E0A-4A5A-9FE6-E5C6A677AD25}" presName="compNode" presStyleCnt="0"/>
      <dgm:spPr/>
    </dgm:pt>
    <dgm:pt modelId="{CE40E024-A817-416D-8573-CF376BDC5C1F}" type="pres">
      <dgm:prSet presAssocID="{D63AC9D0-3E0A-4A5A-9FE6-E5C6A677AD25}" presName="bgRect" presStyleLbl="bgShp" presStyleIdx="4" presStyleCnt="5"/>
      <dgm:spPr/>
    </dgm:pt>
    <dgm:pt modelId="{FC269ACF-1BD5-4FE8-A2ED-41D7E3076A1A}" type="pres">
      <dgm:prSet presAssocID="{D63AC9D0-3E0A-4A5A-9FE6-E5C6A677AD2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3666ED8-A5B6-4B61-94AB-A0DE1CC83B47}" type="pres">
      <dgm:prSet presAssocID="{D63AC9D0-3E0A-4A5A-9FE6-E5C6A677AD25}" presName="spaceRect" presStyleCnt="0"/>
      <dgm:spPr/>
    </dgm:pt>
    <dgm:pt modelId="{AD9F770C-DB91-4B99-9021-DA885A4BABA1}" type="pres">
      <dgm:prSet presAssocID="{D63AC9D0-3E0A-4A5A-9FE6-E5C6A677AD2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75C1D15-6E3A-4173-97B1-FFBEB8F845BF}" type="presOf" srcId="{8489453C-6581-4D8E-8BAF-C74376189825}" destId="{75342131-622E-4224-A7A0-F91EDAD8C17C}" srcOrd="0" destOrd="0" presId="urn:microsoft.com/office/officeart/2018/2/layout/IconVerticalSolidList"/>
    <dgm:cxn modelId="{E01BAD30-83D2-47EF-AC0E-0F0B5F377DE2}" type="presOf" srcId="{F5685D83-E9D3-4429-9038-558D15AE7DCA}" destId="{01B8461D-15DE-40FD-904D-C0494F74573B}" srcOrd="0" destOrd="0" presId="urn:microsoft.com/office/officeart/2018/2/layout/IconVerticalSolidList"/>
    <dgm:cxn modelId="{C5FC8A4D-B43C-4F38-B346-65612C72F283}" srcId="{6F71BF3D-D8F7-4A45-B2F1-E001F3A78A96}" destId="{D63AC9D0-3E0A-4A5A-9FE6-E5C6A677AD25}" srcOrd="4" destOrd="0" parTransId="{8004CEC7-7BCE-4F6D-933D-6542B42FACC0}" sibTransId="{1DCFD48A-C0C3-4620-AB12-8B382591BB35}"/>
    <dgm:cxn modelId="{06152A54-EAC9-463B-9704-25648D33DA74}" type="presOf" srcId="{D0969514-5B24-4ED0-A098-32E2E4A583E8}" destId="{8C60C4AE-A30D-44D5-B116-BB2D90BCA839}" srcOrd="0" destOrd="0" presId="urn:microsoft.com/office/officeart/2018/2/layout/IconVerticalSolidList"/>
    <dgm:cxn modelId="{A1D9D47D-8C95-4D7E-AAD6-4850757D25D9}" type="presOf" srcId="{6F71BF3D-D8F7-4A45-B2F1-E001F3A78A96}" destId="{F5405A4E-A7A7-4996-86CC-5B7D697B597C}" srcOrd="0" destOrd="0" presId="urn:microsoft.com/office/officeart/2018/2/layout/IconVerticalSolidList"/>
    <dgm:cxn modelId="{B136D587-2684-4441-9FA3-A0B06F1D0B29}" srcId="{6F71BF3D-D8F7-4A45-B2F1-E001F3A78A96}" destId="{8489453C-6581-4D8E-8BAF-C74376189825}" srcOrd="0" destOrd="0" parTransId="{B5EB0DA8-C9DB-4D98-947F-5EA06A743B69}" sibTransId="{80EFFB79-018B-43A2-9E5B-B7BDD1D58B9C}"/>
    <dgm:cxn modelId="{1208258E-D87A-403F-8915-C4F36F7475B3}" type="presOf" srcId="{D63AC9D0-3E0A-4A5A-9FE6-E5C6A677AD25}" destId="{AD9F770C-DB91-4B99-9021-DA885A4BABA1}" srcOrd="0" destOrd="0" presId="urn:microsoft.com/office/officeart/2018/2/layout/IconVerticalSolidList"/>
    <dgm:cxn modelId="{A0D2C899-5F52-4BE2-AAEA-BBA875C06822}" srcId="{6F71BF3D-D8F7-4A45-B2F1-E001F3A78A96}" destId="{98352D04-2120-4B86-AB26-C1D8D109DFA5}" srcOrd="1" destOrd="0" parTransId="{2FBF0268-416A-40F7-8E6E-093CADABBC09}" sibTransId="{E55834E1-B04A-46B8-9467-DE43A5A34252}"/>
    <dgm:cxn modelId="{5F0ADECA-BF77-4546-88D4-EAE277B5061B}" srcId="{6F71BF3D-D8F7-4A45-B2F1-E001F3A78A96}" destId="{D0969514-5B24-4ED0-A098-32E2E4A583E8}" srcOrd="2" destOrd="0" parTransId="{6CC0DABF-A8C8-4E4A-A038-92376F41ABD4}" sibTransId="{F4DAA036-5D94-4835-A8C4-8D18B225CABE}"/>
    <dgm:cxn modelId="{C0FDC5EA-315E-45D0-BDC0-15CAD320A8C9}" type="presOf" srcId="{98352D04-2120-4B86-AB26-C1D8D109DFA5}" destId="{1697D21B-55F4-4494-AA03-DF5C816025AB}" srcOrd="0" destOrd="0" presId="urn:microsoft.com/office/officeart/2018/2/layout/IconVerticalSolidList"/>
    <dgm:cxn modelId="{BC08B0EB-7BEB-450F-8AEA-458133A5EE0A}" srcId="{6F71BF3D-D8F7-4A45-B2F1-E001F3A78A96}" destId="{F5685D83-E9D3-4429-9038-558D15AE7DCA}" srcOrd="3" destOrd="0" parTransId="{274FB9C5-BDAC-4898-8604-80624F7690CE}" sibTransId="{D7B08D12-EEAE-480D-8416-212B940DBC90}"/>
    <dgm:cxn modelId="{36FC8301-0FD3-4CAB-9CD4-ACDCC5B0504F}" type="presParOf" srcId="{F5405A4E-A7A7-4996-86CC-5B7D697B597C}" destId="{B91DAF31-B5C1-4700-A24E-8AB4B28765FD}" srcOrd="0" destOrd="0" presId="urn:microsoft.com/office/officeart/2018/2/layout/IconVerticalSolidList"/>
    <dgm:cxn modelId="{20878928-2B87-48E3-A17C-623E80BAD521}" type="presParOf" srcId="{B91DAF31-B5C1-4700-A24E-8AB4B28765FD}" destId="{A51FFE9B-4147-4EBA-BFBF-9BD2B42BC3AB}" srcOrd="0" destOrd="0" presId="urn:microsoft.com/office/officeart/2018/2/layout/IconVerticalSolidList"/>
    <dgm:cxn modelId="{1D282B4A-EEF9-4680-9BAD-025CFC767313}" type="presParOf" srcId="{B91DAF31-B5C1-4700-A24E-8AB4B28765FD}" destId="{3750A017-2F64-4835-9D36-C498CF4DFA9C}" srcOrd="1" destOrd="0" presId="urn:microsoft.com/office/officeart/2018/2/layout/IconVerticalSolidList"/>
    <dgm:cxn modelId="{6115534A-B70F-4F73-BFFC-949EA854448C}" type="presParOf" srcId="{B91DAF31-B5C1-4700-A24E-8AB4B28765FD}" destId="{8BEA865D-8B26-49EC-B337-649F17E7A540}" srcOrd="2" destOrd="0" presId="urn:microsoft.com/office/officeart/2018/2/layout/IconVerticalSolidList"/>
    <dgm:cxn modelId="{3513CF19-5623-4913-ADD0-F1BF2EDE911A}" type="presParOf" srcId="{B91DAF31-B5C1-4700-A24E-8AB4B28765FD}" destId="{75342131-622E-4224-A7A0-F91EDAD8C17C}" srcOrd="3" destOrd="0" presId="urn:microsoft.com/office/officeart/2018/2/layout/IconVerticalSolidList"/>
    <dgm:cxn modelId="{D7AD478C-1C8E-4FF4-BE6E-620CC9421FEF}" type="presParOf" srcId="{F5405A4E-A7A7-4996-86CC-5B7D697B597C}" destId="{983E2036-867D-4029-9187-CEFE52F7ABC1}" srcOrd="1" destOrd="0" presId="urn:microsoft.com/office/officeart/2018/2/layout/IconVerticalSolidList"/>
    <dgm:cxn modelId="{0489D713-B371-4774-B759-FEA2D50C05F9}" type="presParOf" srcId="{F5405A4E-A7A7-4996-86CC-5B7D697B597C}" destId="{6A02C865-58BC-4E35-B818-962C3D58317E}" srcOrd="2" destOrd="0" presId="urn:microsoft.com/office/officeart/2018/2/layout/IconVerticalSolidList"/>
    <dgm:cxn modelId="{C9E88AC3-74C2-4C0F-AD48-3AE71B596DF9}" type="presParOf" srcId="{6A02C865-58BC-4E35-B818-962C3D58317E}" destId="{EC86F5F0-0EE5-47DC-91FB-320F7F695EAA}" srcOrd="0" destOrd="0" presId="urn:microsoft.com/office/officeart/2018/2/layout/IconVerticalSolidList"/>
    <dgm:cxn modelId="{8580C3FB-7399-4EC2-8171-3149EDBADFD4}" type="presParOf" srcId="{6A02C865-58BC-4E35-B818-962C3D58317E}" destId="{3552ADE7-3BC7-4574-8661-73769D2D31BC}" srcOrd="1" destOrd="0" presId="urn:microsoft.com/office/officeart/2018/2/layout/IconVerticalSolidList"/>
    <dgm:cxn modelId="{50CA3A69-E7D1-4876-BB25-FEE3E03D8AD4}" type="presParOf" srcId="{6A02C865-58BC-4E35-B818-962C3D58317E}" destId="{AEE414A6-3B96-4EF5-9769-AF94E0EEE764}" srcOrd="2" destOrd="0" presId="urn:microsoft.com/office/officeart/2018/2/layout/IconVerticalSolidList"/>
    <dgm:cxn modelId="{3969270F-9CD9-496E-94C3-2EA57B31D38E}" type="presParOf" srcId="{6A02C865-58BC-4E35-B818-962C3D58317E}" destId="{1697D21B-55F4-4494-AA03-DF5C816025AB}" srcOrd="3" destOrd="0" presId="urn:microsoft.com/office/officeart/2018/2/layout/IconVerticalSolidList"/>
    <dgm:cxn modelId="{E923B4F3-87B0-4D81-9321-36A4FA7C830D}" type="presParOf" srcId="{F5405A4E-A7A7-4996-86CC-5B7D697B597C}" destId="{0BF04868-F1F3-468B-B7F5-FEC29C8C6A7F}" srcOrd="3" destOrd="0" presId="urn:microsoft.com/office/officeart/2018/2/layout/IconVerticalSolidList"/>
    <dgm:cxn modelId="{0FB1697B-4DB5-4A05-B2C1-712F01423BEC}" type="presParOf" srcId="{F5405A4E-A7A7-4996-86CC-5B7D697B597C}" destId="{05C117E7-C281-4D6B-A31E-10C9C3EFA8F4}" srcOrd="4" destOrd="0" presId="urn:microsoft.com/office/officeart/2018/2/layout/IconVerticalSolidList"/>
    <dgm:cxn modelId="{2454DA42-BD71-4BAB-B3FC-2362EE785331}" type="presParOf" srcId="{05C117E7-C281-4D6B-A31E-10C9C3EFA8F4}" destId="{AE97EE98-BDDE-419A-8EF1-0F2AB5515A03}" srcOrd="0" destOrd="0" presId="urn:microsoft.com/office/officeart/2018/2/layout/IconVerticalSolidList"/>
    <dgm:cxn modelId="{FC9DE6D7-A471-4ADD-A3E8-F08BEF878B67}" type="presParOf" srcId="{05C117E7-C281-4D6B-A31E-10C9C3EFA8F4}" destId="{D1C486D0-8EAD-4240-93E7-7F672753B23F}" srcOrd="1" destOrd="0" presId="urn:microsoft.com/office/officeart/2018/2/layout/IconVerticalSolidList"/>
    <dgm:cxn modelId="{4EC3B33D-5705-4764-8623-564052A10687}" type="presParOf" srcId="{05C117E7-C281-4D6B-A31E-10C9C3EFA8F4}" destId="{3CD5692E-F907-4881-8BD6-9A6F8231C6CD}" srcOrd="2" destOrd="0" presId="urn:microsoft.com/office/officeart/2018/2/layout/IconVerticalSolidList"/>
    <dgm:cxn modelId="{B9A9A0B9-B6F4-4C5A-8C6E-6440E324ECAD}" type="presParOf" srcId="{05C117E7-C281-4D6B-A31E-10C9C3EFA8F4}" destId="{8C60C4AE-A30D-44D5-B116-BB2D90BCA839}" srcOrd="3" destOrd="0" presId="urn:microsoft.com/office/officeart/2018/2/layout/IconVerticalSolidList"/>
    <dgm:cxn modelId="{D3E99792-2A3E-4BE2-92DA-64F165A56CBE}" type="presParOf" srcId="{F5405A4E-A7A7-4996-86CC-5B7D697B597C}" destId="{3A39F776-F809-4A6E-BE43-94A23F24395E}" srcOrd="5" destOrd="0" presId="urn:microsoft.com/office/officeart/2018/2/layout/IconVerticalSolidList"/>
    <dgm:cxn modelId="{DD2C602D-C117-49C8-92A9-960720D1BE0E}" type="presParOf" srcId="{F5405A4E-A7A7-4996-86CC-5B7D697B597C}" destId="{4617A0C1-36D9-4D01-9EA1-ED9D54E07CFF}" srcOrd="6" destOrd="0" presId="urn:microsoft.com/office/officeart/2018/2/layout/IconVerticalSolidList"/>
    <dgm:cxn modelId="{9FF6F5B9-D6E5-453A-8356-668368FB3F7F}" type="presParOf" srcId="{4617A0C1-36D9-4D01-9EA1-ED9D54E07CFF}" destId="{B581E394-B4AE-425C-809F-70448DB3FFEB}" srcOrd="0" destOrd="0" presId="urn:microsoft.com/office/officeart/2018/2/layout/IconVerticalSolidList"/>
    <dgm:cxn modelId="{FCAFEA79-84DD-4970-BB94-B8B1C5A0C313}" type="presParOf" srcId="{4617A0C1-36D9-4D01-9EA1-ED9D54E07CFF}" destId="{78ED9563-EFF0-4E21-A37B-E23BB5A5F404}" srcOrd="1" destOrd="0" presId="urn:microsoft.com/office/officeart/2018/2/layout/IconVerticalSolidList"/>
    <dgm:cxn modelId="{E2952A3B-1FD7-4AFD-BB4F-5B05249F178A}" type="presParOf" srcId="{4617A0C1-36D9-4D01-9EA1-ED9D54E07CFF}" destId="{3A8F3CA4-C683-465D-8815-8E9E9491CF0E}" srcOrd="2" destOrd="0" presId="urn:microsoft.com/office/officeart/2018/2/layout/IconVerticalSolidList"/>
    <dgm:cxn modelId="{9741479E-2CB7-4A90-AF4F-9C3ADBC5AE1F}" type="presParOf" srcId="{4617A0C1-36D9-4D01-9EA1-ED9D54E07CFF}" destId="{01B8461D-15DE-40FD-904D-C0494F74573B}" srcOrd="3" destOrd="0" presId="urn:microsoft.com/office/officeart/2018/2/layout/IconVerticalSolidList"/>
    <dgm:cxn modelId="{DE0C4B4B-73AF-4E25-82F2-E360BFDA330A}" type="presParOf" srcId="{F5405A4E-A7A7-4996-86CC-5B7D697B597C}" destId="{3BEB64DD-BA6C-43DD-8B76-A160612F9016}" srcOrd="7" destOrd="0" presId="urn:microsoft.com/office/officeart/2018/2/layout/IconVerticalSolidList"/>
    <dgm:cxn modelId="{95D56E1C-93AE-4234-93B4-670AFE4DE198}" type="presParOf" srcId="{F5405A4E-A7A7-4996-86CC-5B7D697B597C}" destId="{492B47F6-44BC-4D3D-89ED-1DE7C201E012}" srcOrd="8" destOrd="0" presId="urn:microsoft.com/office/officeart/2018/2/layout/IconVerticalSolidList"/>
    <dgm:cxn modelId="{C9D811E7-A5F8-43F7-A983-F208B368D8C3}" type="presParOf" srcId="{492B47F6-44BC-4D3D-89ED-1DE7C201E012}" destId="{CE40E024-A817-416D-8573-CF376BDC5C1F}" srcOrd="0" destOrd="0" presId="urn:microsoft.com/office/officeart/2018/2/layout/IconVerticalSolidList"/>
    <dgm:cxn modelId="{D875F109-12E0-4510-AF11-81DF9326238E}" type="presParOf" srcId="{492B47F6-44BC-4D3D-89ED-1DE7C201E012}" destId="{FC269ACF-1BD5-4FE8-A2ED-41D7E3076A1A}" srcOrd="1" destOrd="0" presId="urn:microsoft.com/office/officeart/2018/2/layout/IconVerticalSolidList"/>
    <dgm:cxn modelId="{A7C002F3-BFBB-4F8A-98CC-E255B069D525}" type="presParOf" srcId="{492B47F6-44BC-4D3D-89ED-1DE7C201E012}" destId="{13666ED8-A5B6-4B61-94AB-A0DE1CC83B47}" srcOrd="2" destOrd="0" presId="urn:microsoft.com/office/officeart/2018/2/layout/IconVerticalSolidList"/>
    <dgm:cxn modelId="{22EA82CE-BDC0-4046-8337-237875479499}" type="presParOf" srcId="{492B47F6-44BC-4D3D-89ED-1DE7C201E012}" destId="{AD9F770C-DB91-4B99-9021-DA885A4BAB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0F5425-3A76-42EB-9C88-6A1C84B8E76B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A03F544B-8F2B-425B-A044-9A9D8E622316}">
      <dgm:prSet phldrT="[Text]"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Needs Assessment</a:t>
          </a:r>
        </a:p>
      </dgm:t>
    </dgm:pt>
    <dgm:pt modelId="{8428B3DD-C9CD-46BF-BBDC-AA38F8EA106A}" type="parTrans" cxnId="{BA872958-DA4D-474C-9C83-2FFA48496613}">
      <dgm:prSet/>
      <dgm:spPr/>
      <dgm:t>
        <a:bodyPr/>
        <a:lstStyle/>
        <a:p>
          <a:endParaRPr lang="en-US"/>
        </a:p>
      </dgm:t>
    </dgm:pt>
    <dgm:pt modelId="{6EA950B6-318F-4DF8-B538-4E2CD6C3584D}" type="sibTrans" cxnId="{BA872958-DA4D-474C-9C83-2FFA48496613}">
      <dgm:prSet/>
      <dgm:spPr/>
      <dgm:t>
        <a:bodyPr/>
        <a:lstStyle/>
        <a:p>
          <a:endParaRPr lang="en-US"/>
        </a:p>
      </dgm:t>
    </dgm:pt>
    <dgm:pt modelId="{EF74DBC6-AA41-42C1-BD9F-222151672C99}">
      <dgm:prSet phldrT="[Text]"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Program Theory</a:t>
          </a:r>
        </a:p>
      </dgm:t>
    </dgm:pt>
    <dgm:pt modelId="{072F519B-ECF9-48CF-8CA3-9330A80853F4}" type="parTrans" cxnId="{530D93D1-6F4A-4789-9030-07AE6D9CC154}">
      <dgm:prSet/>
      <dgm:spPr/>
      <dgm:t>
        <a:bodyPr/>
        <a:lstStyle/>
        <a:p>
          <a:endParaRPr lang="en-US"/>
        </a:p>
      </dgm:t>
    </dgm:pt>
    <dgm:pt modelId="{43453C04-0FE1-47DE-AC24-E938597FCF92}" type="sibTrans" cxnId="{530D93D1-6F4A-4789-9030-07AE6D9CC154}">
      <dgm:prSet/>
      <dgm:spPr/>
      <dgm:t>
        <a:bodyPr/>
        <a:lstStyle/>
        <a:p>
          <a:endParaRPr lang="en-US"/>
        </a:p>
      </dgm:t>
    </dgm:pt>
    <dgm:pt modelId="{E78DDEA8-9372-438B-95C9-3A12F0635456}">
      <dgm:prSet phldrT="[Text]"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Process Evaluation</a:t>
          </a:r>
        </a:p>
      </dgm:t>
    </dgm:pt>
    <dgm:pt modelId="{B976735F-AF0C-45D7-B05D-B471F92A0AD5}" type="parTrans" cxnId="{51A2BC25-69AD-4C9D-AD22-776B969260DF}">
      <dgm:prSet/>
      <dgm:spPr/>
      <dgm:t>
        <a:bodyPr/>
        <a:lstStyle/>
        <a:p>
          <a:endParaRPr lang="en-US"/>
        </a:p>
      </dgm:t>
    </dgm:pt>
    <dgm:pt modelId="{CF328EF5-BA45-42BE-AD7F-0A3062AF16ED}" type="sibTrans" cxnId="{51A2BC25-69AD-4C9D-AD22-776B969260DF}">
      <dgm:prSet/>
      <dgm:spPr/>
      <dgm:t>
        <a:bodyPr/>
        <a:lstStyle/>
        <a:p>
          <a:endParaRPr lang="en-US"/>
        </a:p>
      </dgm:t>
    </dgm:pt>
    <dgm:pt modelId="{3BC00B09-A690-49D0-829E-4227E69A36BD}">
      <dgm:prSet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Outcome Evaluation</a:t>
          </a:r>
        </a:p>
      </dgm:t>
    </dgm:pt>
    <dgm:pt modelId="{AA620EC4-2A54-4FFE-8FF2-BD8DC9791F09}" type="parTrans" cxnId="{B45E6739-244C-4C63-A216-95324AF297F1}">
      <dgm:prSet/>
      <dgm:spPr/>
      <dgm:t>
        <a:bodyPr/>
        <a:lstStyle/>
        <a:p>
          <a:endParaRPr lang="en-US"/>
        </a:p>
      </dgm:t>
    </dgm:pt>
    <dgm:pt modelId="{BDBCD146-8F46-4B9B-8DE2-FE9AB0B64DAC}" type="sibTrans" cxnId="{B45E6739-244C-4C63-A216-95324AF297F1}">
      <dgm:prSet/>
      <dgm:spPr/>
      <dgm:t>
        <a:bodyPr/>
        <a:lstStyle/>
        <a:p>
          <a:endParaRPr lang="en-US"/>
        </a:p>
      </dgm:t>
    </dgm:pt>
    <dgm:pt modelId="{18F85FEA-F357-48F6-922A-62062239E058}" type="pres">
      <dgm:prSet presAssocID="{DB0F5425-3A76-42EB-9C88-6A1C84B8E76B}" presName="Name0" presStyleCnt="0">
        <dgm:presLayoutVars>
          <dgm:dir/>
          <dgm:animLvl val="lvl"/>
          <dgm:resizeHandles val="exact"/>
        </dgm:presLayoutVars>
      </dgm:prSet>
      <dgm:spPr/>
    </dgm:pt>
    <dgm:pt modelId="{930BF297-9014-4A3D-8420-CEE17C37AEC4}" type="pres">
      <dgm:prSet presAssocID="{A03F544B-8F2B-425B-A044-9A9D8E62231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010210F-B85F-4444-B669-FC845B39013E}" type="pres">
      <dgm:prSet presAssocID="{6EA950B6-318F-4DF8-B538-4E2CD6C3584D}" presName="parTxOnlySpace" presStyleCnt="0"/>
      <dgm:spPr/>
    </dgm:pt>
    <dgm:pt modelId="{9DEAC7B7-48CF-4667-9165-D636599B58CB}" type="pres">
      <dgm:prSet presAssocID="{EF74DBC6-AA41-42C1-BD9F-222151672C9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F4A83C0-829F-4839-A77A-56E0EBB8C2BB}" type="pres">
      <dgm:prSet presAssocID="{43453C04-0FE1-47DE-AC24-E938597FCF92}" presName="parTxOnlySpace" presStyleCnt="0"/>
      <dgm:spPr/>
    </dgm:pt>
    <dgm:pt modelId="{4014C1C7-2986-4D1A-AB89-B8FB99DA4943}" type="pres">
      <dgm:prSet presAssocID="{E78DDEA8-9372-438B-95C9-3A12F06354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8D35A50-6121-4B7E-89D7-37D4B439051D}" type="pres">
      <dgm:prSet presAssocID="{CF328EF5-BA45-42BE-AD7F-0A3062AF16ED}" presName="parTxOnlySpace" presStyleCnt="0"/>
      <dgm:spPr/>
    </dgm:pt>
    <dgm:pt modelId="{7D49BC3C-ABF6-4C7B-928E-FECF647BF74E}" type="pres">
      <dgm:prSet presAssocID="{3BC00B09-A690-49D0-829E-4227E69A36B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1E9050C-310C-4F47-B070-C06F1FC1A8FA}" type="presOf" srcId="{A03F544B-8F2B-425B-A044-9A9D8E622316}" destId="{930BF297-9014-4A3D-8420-CEE17C37AEC4}" srcOrd="0" destOrd="0" presId="urn:microsoft.com/office/officeart/2005/8/layout/chevron1"/>
    <dgm:cxn modelId="{3D893F10-DD18-4093-80E7-96F5B606064B}" type="presOf" srcId="{E78DDEA8-9372-438B-95C9-3A12F0635456}" destId="{4014C1C7-2986-4D1A-AB89-B8FB99DA4943}" srcOrd="0" destOrd="0" presId="urn:microsoft.com/office/officeart/2005/8/layout/chevron1"/>
    <dgm:cxn modelId="{51A2BC25-69AD-4C9D-AD22-776B969260DF}" srcId="{DB0F5425-3A76-42EB-9C88-6A1C84B8E76B}" destId="{E78DDEA8-9372-438B-95C9-3A12F0635456}" srcOrd="2" destOrd="0" parTransId="{B976735F-AF0C-45D7-B05D-B471F92A0AD5}" sibTransId="{CF328EF5-BA45-42BE-AD7F-0A3062AF16ED}"/>
    <dgm:cxn modelId="{B45E6739-244C-4C63-A216-95324AF297F1}" srcId="{DB0F5425-3A76-42EB-9C88-6A1C84B8E76B}" destId="{3BC00B09-A690-49D0-829E-4227E69A36BD}" srcOrd="3" destOrd="0" parTransId="{AA620EC4-2A54-4FFE-8FF2-BD8DC9791F09}" sibTransId="{BDBCD146-8F46-4B9B-8DE2-FE9AB0B64DAC}"/>
    <dgm:cxn modelId="{6256CD47-C5C4-49A9-B1F6-596371A794B3}" type="presOf" srcId="{EF74DBC6-AA41-42C1-BD9F-222151672C99}" destId="{9DEAC7B7-48CF-4667-9165-D636599B58CB}" srcOrd="0" destOrd="0" presId="urn:microsoft.com/office/officeart/2005/8/layout/chevron1"/>
    <dgm:cxn modelId="{BA872958-DA4D-474C-9C83-2FFA48496613}" srcId="{DB0F5425-3A76-42EB-9C88-6A1C84B8E76B}" destId="{A03F544B-8F2B-425B-A044-9A9D8E622316}" srcOrd="0" destOrd="0" parTransId="{8428B3DD-C9CD-46BF-BBDC-AA38F8EA106A}" sibTransId="{6EA950B6-318F-4DF8-B538-4E2CD6C3584D}"/>
    <dgm:cxn modelId="{530D93D1-6F4A-4789-9030-07AE6D9CC154}" srcId="{DB0F5425-3A76-42EB-9C88-6A1C84B8E76B}" destId="{EF74DBC6-AA41-42C1-BD9F-222151672C99}" srcOrd="1" destOrd="0" parTransId="{072F519B-ECF9-48CF-8CA3-9330A80853F4}" sibTransId="{43453C04-0FE1-47DE-AC24-E938597FCF92}"/>
    <dgm:cxn modelId="{C23E6BE7-97B8-4FD4-88DD-44DC0DF3F5D0}" type="presOf" srcId="{3BC00B09-A690-49D0-829E-4227E69A36BD}" destId="{7D49BC3C-ABF6-4C7B-928E-FECF647BF74E}" srcOrd="0" destOrd="0" presId="urn:microsoft.com/office/officeart/2005/8/layout/chevron1"/>
    <dgm:cxn modelId="{EF9071F9-749F-4526-9239-EF755292D159}" type="presOf" srcId="{DB0F5425-3A76-42EB-9C88-6A1C84B8E76B}" destId="{18F85FEA-F357-48F6-922A-62062239E058}" srcOrd="0" destOrd="0" presId="urn:microsoft.com/office/officeart/2005/8/layout/chevron1"/>
    <dgm:cxn modelId="{7F67DA19-82A9-4C33-87E9-59F9AB1658CA}" type="presParOf" srcId="{18F85FEA-F357-48F6-922A-62062239E058}" destId="{930BF297-9014-4A3D-8420-CEE17C37AEC4}" srcOrd="0" destOrd="0" presId="urn:microsoft.com/office/officeart/2005/8/layout/chevron1"/>
    <dgm:cxn modelId="{3E6D32DF-53A6-4501-8633-6D8D5C72C8E6}" type="presParOf" srcId="{18F85FEA-F357-48F6-922A-62062239E058}" destId="{1010210F-B85F-4444-B669-FC845B39013E}" srcOrd="1" destOrd="0" presId="urn:microsoft.com/office/officeart/2005/8/layout/chevron1"/>
    <dgm:cxn modelId="{9037FE30-46C3-411F-84D6-4087BEE90549}" type="presParOf" srcId="{18F85FEA-F357-48F6-922A-62062239E058}" destId="{9DEAC7B7-48CF-4667-9165-D636599B58CB}" srcOrd="2" destOrd="0" presId="urn:microsoft.com/office/officeart/2005/8/layout/chevron1"/>
    <dgm:cxn modelId="{CD7922D4-4086-40F5-A962-721BDF42A960}" type="presParOf" srcId="{18F85FEA-F357-48F6-922A-62062239E058}" destId="{CF4A83C0-829F-4839-A77A-56E0EBB8C2BB}" srcOrd="3" destOrd="0" presId="urn:microsoft.com/office/officeart/2005/8/layout/chevron1"/>
    <dgm:cxn modelId="{EDD56754-5C18-46A9-A920-15CFFC1F6383}" type="presParOf" srcId="{18F85FEA-F357-48F6-922A-62062239E058}" destId="{4014C1C7-2986-4D1A-AB89-B8FB99DA4943}" srcOrd="4" destOrd="0" presId="urn:microsoft.com/office/officeart/2005/8/layout/chevron1"/>
    <dgm:cxn modelId="{035850D9-9AEB-495A-B513-8945DE2794B2}" type="presParOf" srcId="{18F85FEA-F357-48F6-922A-62062239E058}" destId="{98D35A50-6121-4B7E-89D7-37D4B439051D}" srcOrd="5" destOrd="0" presId="urn:microsoft.com/office/officeart/2005/8/layout/chevron1"/>
    <dgm:cxn modelId="{19586BD9-2519-49C4-8D24-DF08C42C37C4}" type="presParOf" srcId="{18F85FEA-F357-48F6-922A-62062239E058}" destId="{7D49BC3C-ABF6-4C7B-928E-FECF647BF74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0F5425-3A76-42EB-9C88-6A1C84B8E76B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A03F544B-8F2B-425B-A044-9A9D8E622316}">
      <dgm:prSet phldrT="[Text]"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Needs Assessment</a:t>
          </a:r>
        </a:p>
      </dgm:t>
    </dgm:pt>
    <dgm:pt modelId="{8428B3DD-C9CD-46BF-BBDC-AA38F8EA106A}" type="parTrans" cxnId="{BA872958-DA4D-474C-9C83-2FFA48496613}">
      <dgm:prSet/>
      <dgm:spPr/>
      <dgm:t>
        <a:bodyPr/>
        <a:lstStyle/>
        <a:p>
          <a:endParaRPr lang="en-US"/>
        </a:p>
      </dgm:t>
    </dgm:pt>
    <dgm:pt modelId="{6EA950B6-318F-4DF8-B538-4E2CD6C3584D}" type="sibTrans" cxnId="{BA872958-DA4D-474C-9C83-2FFA48496613}">
      <dgm:prSet/>
      <dgm:spPr/>
      <dgm:t>
        <a:bodyPr/>
        <a:lstStyle/>
        <a:p>
          <a:endParaRPr lang="en-US"/>
        </a:p>
      </dgm:t>
    </dgm:pt>
    <dgm:pt modelId="{EF74DBC6-AA41-42C1-BD9F-222151672C99}">
      <dgm:prSet phldrT="[Text]"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Program Theory</a:t>
          </a:r>
        </a:p>
      </dgm:t>
    </dgm:pt>
    <dgm:pt modelId="{072F519B-ECF9-48CF-8CA3-9330A80853F4}" type="parTrans" cxnId="{530D93D1-6F4A-4789-9030-07AE6D9CC154}">
      <dgm:prSet/>
      <dgm:spPr/>
      <dgm:t>
        <a:bodyPr/>
        <a:lstStyle/>
        <a:p>
          <a:endParaRPr lang="en-US"/>
        </a:p>
      </dgm:t>
    </dgm:pt>
    <dgm:pt modelId="{43453C04-0FE1-47DE-AC24-E938597FCF92}" type="sibTrans" cxnId="{530D93D1-6F4A-4789-9030-07AE6D9CC154}">
      <dgm:prSet/>
      <dgm:spPr/>
      <dgm:t>
        <a:bodyPr/>
        <a:lstStyle/>
        <a:p>
          <a:endParaRPr lang="en-US"/>
        </a:p>
      </dgm:t>
    </dgm:pt>
    <dgm:pt modelId="{E78DDEA8-9372-438B-95C9-3A12F0635456}">
      <dgm:prSet phldrT="[Text]"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Process Evaluation</a:t>
          </a:r>
        </a:p>
      </dgm:t>
    </dgm:pt>
    <dgm:pt modelId="{B976735F-AF0C-45D7-B05D-B471F92A0AD5}" type="parTrans" cxnId="{51A2BC25-69AD-4C9D-AD22-776B969260DF}">
      <dgm:prSet/>
      <dgm:spPr/>
      <dgm:t>
        <a:bodyPr/>
        <a:lstStyle/>
        <a:p>
          <a:endParaRPr lang="en-US"/>
        </a:p>
      </dgm:t>
    </dgm:pt>
    <dgm:pt modelId="{CF328EF5-BA45-42BE-AD7F-0A3062AF16ED}" type="sibTrans" cxnId="{51A2BC25-69AD-4C9D-AD22-776B969260DF}">
      <dgm:prSet/>
      <dgm:spPr/>
      <dgm:t>
        <a:bodyPr/>
        <a:lstStyle/>
        <a:p>
          <a:endParaRPr lang="en-US"/>
        </a:p>
      </dgm:t>
    </dgm:pt>
    <dgm:pt modelId="{3BC00B09-A690-49D0-829E-4227E69A36BD}">
      <dgm:prSet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Outcome Evaluation</a:t>
          </a:r>
        </a:p>
      </dgm:t>
    </dgm:pt>
    <dgm:pt modelId="{AA620EC4-2A54-4FFE-8FF2-BD8DC9791F09}" type="parTrans" cxnId="{B45E6739-244C-4C63-A216-95324AF297F1}">
      <dgm:prSet/>
      <dgm:spPr/>
      <dgm:t>
        <a:bodyPr/>
        <a:lstStyle/>
        <a:p>
          <a:endParaRPr lang="en-US"/>
        </a:p>
      </dgm:t>
    </dgm:pt>
    <dgm:pt modelId="{BDBCD146-8F46-4B9B-8DE2-FE9AB0B64DAC}" type="sibTrans" cxnId="{B45E6739-244C-4C63-A216-95324AF297F1}">
      <dgm:prSet/>
      <dgm:spPr/>
      <dgm:t>
        <a:bodyPr/>
        <a:lstStyle/>
        <a:p>
          <a:endParaRPr lang="en-US"/>
        </a:p>
      </dgm:t>
    </dgm:pt>
    <dgm:pt modelId="{18F85FEA-F357-48F6-922A-62062239E058}" type="pres">
      <dgm:prSet presAssocID="{DB0F5425-3A76-42EB-9C88-6A1C84B8E76B}" presName="Name0" presStyleCnt="0">
        <dgm:presLayoutVars>
          <dgm:dir/>
          <dgm:animLvl val="lvl"/>
          <dgm:resizeHandles val="exact"/>
        </dgm:presLayoutVars>
      </dgm:prSet>
      <dgm:spPr/>
    </dgm:pt>
    <dgm:pt modelId="{930BF297-9014-4A3D-8420-CEE17C37AEC4}" type="pres">
      <dgm:prSet presAssocID="{A03F544B-8F2B-425B-A044-9A9D8E62231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010210F-B85F-4444-B669-FC845B39013E}" type="pres">
      <dgm:prSet presAssocID="{6EA950B6-318F-4DF8-B538-4E2CD6C3584D}" presName="parTxOnlySpace" presStyleCnt="0"/>
      <dgm:spPr/>
    </dgm:pt>
    <dgm:pt modelId="{9DEAC7B7-48CF-4667-9165-D636599B58CB}" type="pres">
      <dgm:prSet presAssocID="{EF74DBC6-AA41-42C1-BD9F-222151672C9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F4A83C0-829F-4839-A77A-56E0EBB8C2BB}" type="pres">
      <dgm:prSet presAssocID="{43453C04-0FE1-47DE-AC24-E938597FCF92}" presName="parTxOnlySpace" presStyleCnt="0"/>
      <dgm:spPr/>
    </dgm:pt>
    <dgm:pt modelId="{4014C1C7-2986-4D1A-AB89-B8FB99DA4943}" type="pres">
      <dgm:prSet presAssocID="{E78DDEA8-9372-438B-95C9-3A12F06354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8D35A50-6121-4B7E-89D7-37D4B439051D}" type="pres">
      <dgm:prSet presAssocID="{CF328EF5-BA45-42BE-AD7F-0A3062AF16ED}" presName="parTxOnlySpace" presStyleCnt="0"/>
      <dgm:spPr/>
    </dgm:pt>
    <dgm:pt modelId="{7D49BC3C-ABF6-4C7B-928E-FECF647BF74E}" type="pres">
      <dgm:prSet presAssocID="{3BC00B09-A690-49D0-829E-4227E69A36B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1E9050C-310C-4F47-B070-C06F1FC1A8FA}" type="presOf" srcId="{A03F544B-8F2B-425B-A044-9A9D8E622316}" destId="{930BF297-9014-4A3D-8420-CEE17C37AEC4}" srcOrd="0" destOrd="0" presId="urn:microsoft.com/office/officeart/2005/8/layout/chevron1"/>
    <dgm:cxn modelId="{3D893F10-DD18-4093-80E7-96F5B606064B}" type="presOf" srcId="{E78DDEA8-9372-438B-95C9-3A12F0635456}" destId="{4014C1C7-2986-4D1A-AB89-B8FB99DA4943}" srcOrd="0" destOrd="0" presId="urn:microsoft.com/office/officeart/2005/8/layout/chevron1"/>
    <dgm:cxn modelId="{51A2BC25-69AD-4C9D-AD22-776B969260DF}" srcId="{DB0F5425-3A76-42EB-9C88-6A1C84B8E76B}" destId="{E78DDEA8-9372-438B-95C9-3A12F0635456}" srcOrd="2" destOrd="0" parTransId="{B976735F-AF0C-45D7-B05D-B471F92A0AD5}" sibTransId="{CF328EF5-BA45-42BE-AD7F-0A3062AF16ED}"/>
    <dgm:cxn modelId="{B45E6739-244C-4C63-A216-95324AF297F1}" srcId="{DB0F5425-3A76-42EB-9C88-6A1C84B8E76B}" destId="{3BC00B09-A690-49D0-829E-4227E69A36BD}" srcOrd="3" destOrd="0" parTransId="{AA620EC4-2A54-4FFE-8FF2-BD8DC9791F09}" sibTransId="{BDBCD146-8F46-4B9B-8DE2-FE9AB0B64DAC}"/>
    <dgm:cxn modelId="{6256CD47-C5C4-49A9-B1F6-596371A794B3}" type="presOf" srcId="{EF74DBC6-AA41-42C1-BD9F-222151672C99}" destId="{9DEAC7B7-48CF-4667-9165-D636599B58CB}" srcOrd="0" destOrd="0" presId="urn:microsoft.com/office/officeart/2005/8/layout/chevron1"/>
    <dgm:cxn modelId="{BA872958-DA4D-474C-9C83-2FFA48496613}" srcId="{DB0F5425-3A76-42EB-9C88-6A1C84B8E76B}" destId="{A03F544B-8F2B-425B-A044-9A9D8E622316}" srcOrd="0" destOrd="0" parTransId="{8428B3DD-C9CD-46BF-BBDC-AA38F8EA106A}" sibTransId="{6EA950B6-318F-4DF8-B538-4E2CD6C3584D}"/>
    <dgm:cxn modelId="{530D93D1-6F4A-4789-9030-07AE6D9CC154}" srcId="{DB0F5425-3A76-42EB-9C88-6A1C84B8E76B}" destId="{EF74DBC6-AA41-42C1-BD9F-222151672C99}" srcOrd="1" destOrd="0" parTransId="{072F519B-ECF9-48CF-8CA3-9330A80853F4}" sibTransId="{43453C04-0FE1-47DE-AC24-E938597FCF92}"/>
    <dgm:cxn modelId="{C23E6BE7-97B8-4FD4-88DD-44DC0DF3F5D0}" type="presOf" srcId="{3BC00B09-A690-49D0-829E-4227E69A36BD}" destId="{7D49BC3C-ABF6-4C7B-928E-FECF647BF74E}" srcOrd="0" destOrd="0" presId="urn:microsoft.com/office/officeart/2005/8/layout/chevron1"/>
    <dgm:cxn modelId="{EF9071F9-749F-4526-9239-EF755292D159}" type="presOf" srcId="{DB0F5425-3A76-42EB-9C88-6A1C84B8E76B}" destId="{18F85FEA-F357-48F6-922A-62062239E058}" srcOrd="0" destOrd="0" presId="urn:microsoft.com/office/officeart/2005/8/layout/chevron1"/>
    <dgm:cxn modelId="{7F67DA19-82A9-4C33-87E9-59F9AB1658CA}" type="presParOf" srcId="{18F85FEA-F357-48F6-922A-62062239E058}" destId="{930BF297-9014-4A3D-8420-CEE17C37AEC4}" srcOrd="0" destOrd="0" presId="urn:microsoft.com/office/officeart/2005/8/layout/chevron1"/>
    <dgm:cxn modelId="{3E6D32DF-53A6-4501-8633-6D8D5C72C8E6}" type="presParOf" srcId="{18F85FEA-F357-48F6-922A-62062239E058}" destId="{1010210F-B85F-4444-B669-FC845B39013E}" srcOrd="1" destOrd="0" presId="urn:microsoft.com/office/officeart/2005/8/layout/chevron1"/>
    <dgm:cxn modelId="{9037FE30-46C3-411F-84D6-4087BEE90549}" type="presParOf" srcId="{18F85FEA-F357-48F6-922A-62062239E058}" destId="{9DEAC7B7-48CF-4667-9165-D636599B58CB}" srcOrd="2" destOrd="0" presId="urn:microsoft.com/office/officeart/2005/8/layout/chevron1"/>
    <dgm:cxn modelId="{CD7922D4-4086-40F5-A962-721BDF42A960}" type="presParOf" srcId="{18F85FEA-F357-48F6-922A-62062239E058}" destId="{CF4A83C0-829F-4839-A77A-56E0EBB8C2BB}" srcOrd="3" destOrd="0" presId="urn:microsoft.com/office/officeart/2005/8/layout/chevron1"/>
    <dgm:cxn modelId="{EDD56754-5C18-46A9-A920-15CFFC1F6383}" type="presParOf" srcId="{18F85FEA-F357-48F6-922A-62062239E058}" destId="{4014C1C7-2986-4D1A-AB89-B8FB99DA4943}" srcOrd="4" destOrd="0" presId="urn:microsoft.com/office/officeart/2005/8/layout/chevron1"/>
    <dgm:cxn modelId="{035850D9-9AEB-495A-B513-8945DE2794B2}" type="presParOf" srcId="{18F85FEA-F357-48F6-922A-62062239E058}" destId="{98D35A50-6121-4B7E-89D7-37D4B439051D}" srcOrd="5" destOrd="0" presId="urn:microsoft.com/office/officeart/2005/8/layout/chevron1"/>
    <dgm:cxn modelId="{19586BD9-2519-49C4-8D24-DF08C42C37C4}" type="presParOf" srcId="{18F85FEA-F357-48F6-922A-62062239E058}" destId="{7D49BC3C-ABF6-4C7B-928E-FECF647BF74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0F5425-3A76-42EB-9C88-6A1C84B8E76B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A03F544B-8F2B-425B-A044-9A9D8E622316}">
      <dgm:prSet phldrT="[Text]"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Needs Assessment</a:t>
          </a:r>
        </a:p>
      </dgm:t>
    </dgm:pt>
    <dgm:pt modelId="{8428B3DD-C9CD-46BF-BBDC-AA38F8EA106A}" type="parTrans" cxnId="{BA872958-DA4D-474C-9C83-2FFA48496613}">
      <dgm:prSet/>
      <dgm:spPr/>
      <dgm:t>
        <a:bodyPr/>
        <a:lstStyle/>
        <a:p>
          <a:endParaRPr lang="en-US"/>
        </a:p>
      </dgm:t>
    </dgm:pt>
    <dgm:pt modelId="{6EA950B6-318F-4DF8-B538-4E2CD6C3584D}" type="sibTrans" cxnId="{BA872958-DA4D-474C-9C83-2FFA48496613}">
      <dgm:prSet/>
      <dgm:spPr/>
      <dgm:t>
        <a:bodyPr/>
        <a:lstStyle/>
        <a:p>
          <a:endParaRPr lang="en-US"/>
        </a:p>
      </dgm:t>
    </dgm:pt>
    <dgm:pt modelId="{EF74DBC6-AA41-42C1-BD9F-222151672C99}">
      <dgm:prSet phldrT="[Text]"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Program Theory</a:t>
          </a:r>
        </a:p>
      </dgm:t>
    </dgm:pt>
    <dgm:pt modelId="{072F519B-ECF9-48CF-8CA3-9330A80853F4}" type="parTrans" cxnId="{530D93D1-6F4A-4789-9030-07AE6D9CC154}">
      <dgm:prSet/>
      <dgm:spPr/>
      <dgm:t>
        <a:bodyPr/>
        <a:lstStyle/>
        <a:p>
          <a:endParaRPr lang="en-US"/>
        </a:p>
      </dgm:t>
    </dgm:pt>
    <dgm:pt modelId="{43453C04-0FE1-47DE-AC24-E938597FCF92}" type="sibTrans" cxnId="{530D93D1-6F4A-4789-9030-07AE6D9CC154}">
      <dgm:prSet/>
      <dgm:spPr/>
      <dgm:t>
        <a:bodyPr/>
        <a:lstStyle/>
        <a:p>
          <a:endParaRPr lang="en-US"/>
        </a:p>
      </dgm:t>
    </dgm:pt>
    <dgm:pt modelId="{E78DDEA8-9372-438B-95C9-3A12F0635456}">
      <dgm:prSet phldrT="[Text]"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Process Evaluation</a:t>
          </a:r>
        </a:p>
      </dgm:t>
    </dgm:pt>
    <dgm:pt modelId="{B976735F-AF0C-45D7-B05D-B471F92A0AD5}" type="parTrans" cxnId="{51A2BC25-69AD-4C9D-AD22-776B969260DF}">
      <dgm:prSet/>
      <dgm:spPr/>
      <dgm:t>
        <a:bodyPr/>
        <a:lstStyle/>
        <a:p>
          <a:endParaRPr lang="en-US"/>
        </a:p>
      </dgm:t>
    </dgm:pt>
    <dgm:pt modelId="{CF328EF5-BA45-42BE-AD7F-0A3062AF16ED}" type="sibTrans" cxnId="{51A2BC25-69AD-4C9D-AD22-776B969260DF}">
      <dgm:prSet/>
      <dgm:spPr/>
      <dgm:t>
        <a:bodyPr/>
        <a:lstStyle/>
        <a:p>
          <a:endParaRPr lang="en-US"/>
        </a:p>
      </dgm:t>
    </dgm:pt>
    <dgm:pt modelId="{3BC00B09-A690-49D0-829E-4227E69A36BD}">
      <dgm:prSet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Outcome Evaluation</a:t>
          </a:r>
        </a:p>
      </dgm:t>
    </dgm:pt>
    <dgm:pt modelId="{AA620EC4-2A54-4FFE-8FF2-BD8DC9791F09}" type="parTrans" cxnId="{B45E6739-244C-4C63-A216-95324AF297F1}">
      <dgm:prSet/>
      <dgm:spPr/>
      <dgm:t>
        <a:bodyPr/>
        <a:lstStyle/>
        <a:p>
          <a:endParaRPr lang="en-US"/>
        </a:p>
      </dgm:t>
    </dgm:pt>
    <dgm:pt modelId="{BDBCD146-8F46-4B9B-8DE2-FE9AB0B64DAC}" type="sibTrans" cxnId="{B45E6739-244C-4C63-A216-95324AF297F1}">
      <dgm:prSet/>
      <dgm:spPr/>
      <dgm:t>
        <a:bodyPr/>
        <a:lstStyle/>
        <a:p>
          <a:endParaRPr lang="en-US"/>
        </a:p>
      </dgm:t>
    </dgm:pt>
    <dgm:pt modelId="{18F85FEA-F357-48F6-922A-62062239E058}" type="pres">
      <dgm:prSet presAssocID="{DB0F5425-3A76-42EB-9C88-6A1C84B8E76B}" presName="Name0" presStyleCnt="0">
        <dgm:presLayoutVars>
          <dgm:dir/>
          <dgm:animLvl val="lvl"/>
          <dgm:resizeHandles val="exact"/>
        </dgm:presLayoutVars>
      </dgm:prSet>
      <dgm:spPr/>
    </dgm:pt>
    <dgm:pt modelId="{930BF297-9014-4A3D-8420-CEE17C37AEC4}" type="pres">
      <dgm:prSet presAssocID="{A03F544B-8F2B-425B-A044-9A9D8E62231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010210F-B85F-4444-B669-FC845B39013E}" type="pres">
      <dgm:prSet presAssocID="{6EA950B6-318F-4DF8-B538-4E2CD6C3584D}" presName="parTxOnlySpace" presStyleCnt="0"/>
      <dgm:spPr/>
    </dgm:pt>
    <dgm:pt modelId="{9DEAC7B7-48CF-4667-9165-D636599B58CB}" type="pres">
      <dgm:prSet presAssocID="{EF74DBC6-AA41-42C1-BD9F-222151672C9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F4A83C0-829F-4839-A77A-56E0EBB8C2BB}" type="pres">
      <dgm:prSet presAssocID="{43453C04-0FE1-47DE-AC24-E938597FCF92}" presName="parTxOnlySpace" presStyleCnt="0"/>
      <dgm:spPr/>
    </dgm:pt>
    <dgm:pt modelId="{4014C1C7-2986-4D1A-AB89-B8FB99DA4943}" type="pres">
      <dgm:prSet presAssocID="{E78DDEA8-9372-438B-95C9-3A12F06354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8D35A50-6121-4B7E-89D7-37D4B439051D}" type="pres">
      <dgm:prSet presAssocID="{CF328EF5-BA45-42BE-AD7F-0A3062AF16ED}" presName="parTxOnlySpace" presStyleCnt="0"/>
      <dgm:spPr/>
    </dgm:pt>
    <dgm:pt modelId="{7D49BC3C-ABF6-4C7B-928E-FECF647BF74E}" type="pres">
      <dgm:prSet presAssocID="{3BC00B09-A690-49D0-829E-4227E69A36B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1E9050C-310C-4F47-B070-C06F1FC1A8FA}" type="presOf" srcId="{A03F544B-8F2B-425B-A044-9A9D8E622316}" destId="{930BF297-9014-4A3D-8420-CEE17C37AEC4}" srcOrd="0" destOrd="0" presId="urn:microsoft.com/office/officeart/2005/8/layout/chevron1"/>
    <dgm:cxn modelId="{3D893F10-DD18-4093-80E7-96F5B606064B}" type="presOf" srcId="{E78DDEA8-9372-438B-95C9-3A12F0635456}" destId="{4014C1C7-2986-4D1A-AB89-B8FB99DA4943}" srcOrd="0" destOrd="0" presId="urn:microsoft.com/office/officeart/2005/8/layout/chevron1"/>
    <dgm:cxn modelId="{51A2BC25-69AD-4C9D-AD22-776B969260DF}" srcId="{DB0F5425-3A76-42EB-9C88-6A1C84B8E76B}" destId="{E78DDEA8-9372-438B-95C9-3A12F0635456}" srcOrd="2" destOrd="0" parTransId="{B976735F-AF0C-45D7-B05D-B471F92A0AD5}" sibTransId="{CF328EF5-BA45-42BE-AD7F-0A3062AF16ED}"/>
    <dgm:cxn modelId="{B45E6739-244C-4C63-A216-95324AF297F1}" srcId="{DB0F5425-3A76-42EB-9C88-6A1C84B8E76B}" destId="{3BC00B09-A690-49D0-829E-4227E69A36BD}" srcOrd="3" destOrd="0" parTransId="{AA620EC4-2A54-4FFE-8FF2-BD8DC9791F09}" sibTransId="{BDBCD146-8F46-4B9B-8DE2-FE9AB0B64DAC}"/>
    <dgm:cxn modelId="{6256CD47-C5C4-49A9-B1F6-596371A794B3}" type="presOf" srcId="{EF74DBC6-AA41-42C1-BD9F-222151672C99}" destId="{9DEAC7B7-48CF-4667-9165-D636599B58CB}" srcOrd="0" destOrd="0" presId="urn:microsoft.com/office/officeart/2005/8/layout/chevron1"/>
    <dgm:cxn modelId="{BA872958-DA4D-474C-9C83-2FFA48496613}" srcId="{DB0F5425-3A76-42EB-9C88-6A1C84B8E76B}" destId="{A03F544B-8F2B-425B-A044-9A9D8E622316}" srcOrd="0" destOrd="0" parTransId="{8428B3DD-C9CD-46BF-BBDC-AA38F8EA106A}" sibTransId="{6EA950B6-318F-4DF8-B538-4E2CD6C3584D}"/>
    <dgm:cxn modelId="{530D93D1-6F4A-4789-9030-07AE6D9CC154}" srcId="{DB0F5425-3A76-42EB-9C88-6A1C84B8E76B}" destId="{EF74DBC6-AA41-42C1-BD9F-222151672C99}" srcOrd="1" destOrd="0" parTransId="{072F519B-ECF9-48CF-8CA3-9330A80853F4}" sibTransId="{43453C04-0FE1-47DE-AC24-E938597FCF92}"/>
    <dgm:cxn modelId="{C23E6BE7-97B8-4FD4-88DD-44DC0DF3F5D0}" type="presOf" srcId="{3BC00B09-A690-49D0-829E-4227E69A36BD}" destId="{7D49BC3C-ABF6-4C7B-928E-FECF647BF74E}" srcOrd="0" destOrd="0" presId="urn:microsoft.com/office/officeart/2005/8/layout/chevron1"/>
    <dgm:cxn modelId="{EF9071F9-749F-4526-9239-EF755292D159}" type="presOf" srcId="{DB0F5425-3A76-42EB-9C88-6A1C84B8E76B}" destId="{18F85FEA-F357-48F6-922A-62062239E058}" srcOrd="0" destOrd="0" presId="urn:microsoft.com/office/officeart/2005/8/layout/chevron1"/>
    <dgm:cxn modelId="{7F67DA19-82A9-4C33-87E9-59F9AB1658CA}" type="presParOf" srcId="{18F85FEA-F357-48F6-922A-62062239E058}" destId="{930BF297-9014-4A3D-8420-CEE17C37AEC4}" srcOrd="0" destOrd="0" presId="urn:microsoft.com/office/officeart/2005/8/layout/chevron1"/>
    <dgm:cxn modelId="{3E6D32DF-53A6-4501-8633-6D8D5C72C8E6}" type="presParOf" srcId="{18F85FEA-F357-48F6-922A-62062239E058}" destId="{1010210F-B85F-4444-B669-FC845B39013E}" srcOrd="1" destOrd="0" presId="urn:microsoft.com/office/officeart/2005/8/layout/chevron1"/>
    <dgm:cxn modelId="{9037FE30-46C3-411F-84D6-4087BEE90549}" type="presParOf" srcId="{18F85FEA-F357-48F6-922A-62062239E058}" destId="{9DEAC7B7-48CF-4667-9165-D636599B58CB}" srcOrd="2" destOrd="0" presId="urn:microsoft.com/office/officeart/2005/8/layout/chevron1"/>
    <dgm:cxn modelId="{CD7922D4-4086-40F5-A962-721BDF42A960}" type="presParOf" srcId="{18F85FEA-F357-48F6-922A-62062239E058}" destId="{CF4A83C0-829F-4839-A77A-56E0EBB8C2BB}" srcOrd="3" destOrd="0" presId="urn:microsoft.com/office/officeart/2005/8/layout/chevron1"/>
    <dgm:cxn modelId="{EDD56754-5C18-46A9-A920-15CFFC1F6383}" type="presParOf" srcId="{18F85FEA-F357-48F6-922A-62062239E058}" destId="{4014C1C7-2986-4D1A-AB89-B8FB99DA4943}" srcOrd="4" destOrd="0" presId="urn:microsoft.com/office/officeart/2005/8/layout/chevron1"/>
    <dgm:cxn modelId="{035850D9-9AEB-495A-B513-8945DE2794B2}" type="presParOf" srcId="{18F85FEA-F357-48F6-922A-62062239E058}" destId="{98D35A50-6121-4B7E-89D7-37D4B439051D}" srcOrd="5" destOrd="0" presId="urn:microsoft.com/office/officeart/2005/8/layout/chevron1"/>
    <dgm:cxn modelId="{19586BD9-2519-49C4-8D24-DF08C42C37C4}" type="presParOf" srcId="{18F85FEA-F357-48F6-922A-62062239E058}" destId="{7D49BC3C-ABF6-4C7B-928E-FECF647BF74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5CEDEE-858A-4359-B609-047DCE113E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36F02D0-0849-49A4-A337-09CD08EAF3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strength of evidence on the effectiveness VBR improving health delivery and patient outcomes is mixed and modest.</a:t>
          </a:r>
        </a:p>
      </dgm:t>
    </dgm:pt>
    <dgm:pt modelId="{5177F63F-E181-4E1E-A7C0-9ED02503F5BB}" type="parTrans" cxnId="{1A66512E-21FA-45CC-B70D-507518ED2036}">
      <dgm:prSet/>
      <dgm:spPr/>
      <dgm:t>
        <a:bodyPr/>
        <a:lstStyle/>
        <a:p>
          <a:endParaRPr lang="en-US"/>
        </a:p>
      </dgm:t>
    </dgm:pt>
    <dgm:pt modelId="{021BA4A9-8602-4C1A-B200-48F39F94753F}" type="sibTrans" cxnId="{1A66512E-21FA-45CC-B70D-507518ED2036}">
      <dgm:prSet/>
      <dgm:spPr/>
      <dgm:t>
        <a:bodyPr/>
        <a:lstStyle/>
        <a:p>
          <a:endParaRPr lang="en-US"/>
        </a:p>
      </dgm:t>
    </dgm:pt>
    <dgm:pt modelId="{D3A8C8FA-F2BA-4A18-A80B-EB9F436DAA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Many studies were over a short time frame. </a:t>
          </a:r>
        </a:p>
      </dgm:t>
    </dgm:pt>
    <dgm:pt modelId="{200EB0B3-56A7-4925-90D7-35CF6C612074}" type="parTrans" cxnId="{0F4A5271-B8E4-4D4E-AC91-4F1889710DDD}">
      <dgm:prSet/>
      <dgm:spPr/>
      <dgm:t>
        <a:bodyPr/>
        <a:lstStyle/>
        <a:p>
          <a:endParaRPr lang="en-US"/>
        </a:p>
      </dgm:t>
    </dgm:pt>
    <dgm:pt modelId="{DC5CB665-E44A-40BA-8CD0-88CB428DBFDA}" type="sibTrans" cxnId="{0F4A5271-B8E4-4D4E-AC91-4F1889710DDD}">
      <dgm:prSet/>
      <dgm:spPr/>
      <dgm:t>
        <a:bodyPr/>
        <a:lstStyle/>
        <a:p>
          <a:endParaRPr lang="en-US"/>
        </a:p>
      </dgm:t>
    </dgm:pt>
    <dgm:pt modelId="{583A7A61-7D2C-444A-B1D3-9BD0F3C4D3A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Longer study period may allow better observation of long-term outcomes.</a:t>
          </a:r>
        </a:p>
      </dgm:t>
    </dgm:pt>
    <dgm:pt modelId="{D99CD952-CDCC-404D-9E85-0B2471BEB0EE}" type="parTrans" cxnId="{496CF88F-FFB0-4A95-8E33-B9A768666F21}">
      <dgm:prSet/>
      <dgm:spPr/>
      <dgm:t>
        <a:bodyPr/>
        <a:lstStyle/>
        <a:p>
          <a:endParaRPr lang="en-US"/>
        </a:p>
      </dgm:t>
    </dgm:pt>
    <dgm:pt modelId="{63C657D4-96C2-4F85-81FB-03755964F0EC}" type="sibTrans" cxnId="{496CF88F-FFB0-4A95-8E33-B9A768666F21}">
      <dgm:prSet/>
      <dgm:spPr/>
      <dgm:t>
        <a:bodyPr/>
        <a:lstStyle/>
        <a:p>
          <a:endParaRPr lang="en-US"/>
        </a:p>
      </dgm:t>
    </dgm:pt>
    <dgm:pt modelId="{6546CF46-D05F-4B37-9108-2246560FBA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There are mixed results regarding the success of pay for performance programs; most programs show no association with lower cost outcomes and better health outcomes</a:t>
          </a:r>
        </a:p>
      </dgm:t>
    </dgm:pt>
    <dgm:pt modelId="{71E26349-F2F6-4358-B1AA-98A376B0ED75}" type="parTrans" cxnId="{E212114D-6C7B-4A5A-A185-52D4567E86CC}">
      <dgm:prSet/>
      <dgm:spPr/>
      <dgm:t>
        <a:bodyPr/>
        <a:lstStyle/>
        <a:p>
          <a:endParaRPr lang="en-US"/>
        </a:p>
      </dgm:t>
    </dgm:pt>
    <dgm:pt modelId="{29F46665-96AC-4364-9C2D-8266F604579E}" type="sibTrans" cxnId="{E212114D-6C7B-4A5A-A185-52D4567E86CC}">
      <dgm:prSet/>
      <dgm:spPr/>
      <dgm:t>
        <a:bodyPr/>
        <a:lstStyle/>
        <a:p>
          <a:endParaRPr lang="en-US"/>
        </a:p>
      </dgm:t>
    </dgm:pt>
    <dgm:pt modelId="{14859037-339A-4C0D-85AC-51E6982A56A8}" type="pres">
      <dgm:prSet presAssocID="{A45CEDEE-858A-4359-B609-047DCE113ECF}" presName="root" presStyleCnt="0">
        <dgm:presLayoutVars>
          <dgm:dir/>
          <dgm:resizeHandles val="exact"/>
        </dgm:presLayoutVars>
      </dgm:prSet>
      <dgm:spPr/>
    </dgm:pt>
    <dgm:pt modelId="{4ECB1409-8661-476D-9C92-07DD57F2712D}" type="pres">
      <dgm:prSet presAssocID="{936F02D0-0849-49A4-A337-09CD08EAF394}" presName="compNode" presStyleCnt="0"/>
      <dgm:spPr/>
    </dgm:pt>
    <dgm:pt modelId="{C4CA7678-4357-4DEC-8AC8-1EF8B73845A7}" type="pres">
      <dgm:prSet presAssocID="{936F02D0-0849-49A4-A337-09CD08EAF394}" presName="bgRect" presStyleLbl="bgShp" presStyleIdx="0" presStyleCnt="4"/>
      <dgm:spPr/>
    </dgm:pt>
    <dgm:pt modelId="{0F048D72-E635-43D7-A1F5-FC62A03D30E0}" type="pres">
      <dgm:prSet presAssocID="{936F02D0-0849-49A4-A337-09CD08EAF3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D491D4DD-564F-49B2-88D1-4BFCC7FAA318}" type="pres">
      <dgm:prSet presAssocID="{936F02D0-0849-49A4-A337-09CD08EAF394}" presName="spaceRect" presStyleCnt="0"/>
      <dgm:spPr/>
    </dgm:pt>
    <dgm:pt modelId="{F6B9F304-1010-4EB7-A662-8BDCD35B0AFC}" type="pres">
      <dgm:prSet presAssocID="{936F02D0-0849-49A4-A337-09CD08EAF394}" presName="parTx" presStyleLbl="revTx" presStyleIdx="0" presStyleCnt="4">
        <dgm:presLayoutVars>
          <dgm:chMax val="0"/>
          <dgm:chPref val="0"/>
        </dgm:presLayoutVars>
      </dgm:prSet>
      <dgm:spPr/>
    </dgm:pt>
    <dgm:pt modelId="{5C0B4150-4AB3-46E4-AF07-0BEB66335233}" type="pres">
      <dgm:prSet presAssocID="{021BA4A9-8602-4C1A-B200-48F39F94753F}" presName="sibTrans" presStyleCnt="0"/>
      <dgm:spPr/>
    </dgm:pt>
    <dgm:pt modelId="{C9769B93-F676-4EAA-B11D-78CF789B5C4D}" type="pres">
      <dgm:prSet presAssocID="{D3A8C8FA-F2BA-4A18-A80B-EB9F436DAA6A}" presName="compNode" presStyleCnt="0"/>
      <dgm:spPr/>
    </dgm:pt>
    <dgm:pt modelId="{6DA535CF-899D-486C-94C9-1920720E60E3}" type="pres">
      <dgm:prSet presAssocID="{D3A8C8FA-F2BA-4A18-A80B-EB9F436DAA6A}" presName="bgRect" presStyleLbl="bgShp" presStyleIdx="1" presStyleCnt="4"/>
      <dgm:spPr/>
    </dgm:pt>
    <dgm:pt modelId="{5C56DC68-4476-40EB-AF6D-8AB326C8B502}" type="pres">
      <dgm:prSet presAssocID="{D3A8C8FA-F2BA-4A18-A80B-EB9F436DAA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AA264A7-E057-4796-AF9F-D5DD12DB44B9}" type="pres">
      <dgm:prSet presAssocID="{D3A8C8FA-F2BA-4A18-A80B-EB9F436DAA6A}" presName="spaceRect" presStyleCnt="0"/>
      <dgm:spPr/>
    </dgm:pt>
    <dgm:pt modelId="{DD66A97E-B1DA-48A0-A99F-88B99F3D2D49}" type="pres">
      <dgm:prSet presAssocID="{D3A8C8FA-F2BA-4A18-A80B-EB9F436DAA6A}" presName="parTx" presStyleLbl="revTx" presStyleIdx="1" presStyleCnt="4" custScaleX="96777">
        <dgm:presLayoutVars>
          <dgm:chMax val="0"/>
          <dgm:chPref val="0"/>
        </dgm:presLayoutVars>
      </dgm:prSet>
      <dgm:spPr/>
    </dgm:pt>
    <dgm:pt modelId="{9C2B9C31-D126-4E62-92B6-0B2609650DFA}" type="pres">
      <dgm:prSet presAssocID="{DC5CB665-E44A-40BA-8CD0-88CB428DBFDA}" presName="sibTrans" presStyleCnt="0"/>
      <dgm:spPr/>
    </dgm:pt>
    <dgm:pt modelId="{E1BD4D54-D2BF-4EDE-BC0C-47CDC4D4F006}" type="pres">
      <dgm:prSet presAssocID="{583A7A61-7D2C-444A-B1D3-9BD0F3C4D3A7}" presName="compNode" presStyleCnt="0"/>
      <dgm:spPr/>
    </dgm:pt>
    <dgm:pt modelId="{B095F338-04B2-4871-9378-1076B2BF8787}" type="pres">
      <dgm:prSet presAssocID="{583A7A61-7D2C-444A-B1D3-9BD0F3C4D3A7}" presName="bgRect" presStyleLbl="bgShp" presStyleIdx="2" presStyleCnt="4"/>
      <dgm:spPr/>
    </dgm:pt>
    <dgm:pt modelId="{7FE16216-6AB9-4448-BABD-5F4B278554D0}" type="pres">
      <dgm:prSet presAssocID="{583A7A61-7D2C-444A-B1D3-9BD0F3C4D3A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F72F027-508D-4C6F-BA62-719C4AC9320A}" type="pres">
      <dgm:prSet presAssocID="{583A7A61-7D2C-444A-B1D3-9BD0F3C4D3A7}" presName="spaceRect" presStyleCnt="0"/>
      <dgm:spPr/>
    </dgm:pt>
    <dgm:pt modelId="{D64F40D9-C0C2-4387-9989-AE187D2B89E1}" type="pres">
      <dgm:prSet presAssocID="{583A7A61-7D2C-444A-B1D3-9BD0F3C4D3A7}" presName="parTx" presStyleLbl="revTx" presStyleIdx="2" presStyleCnt="4" custScaleX="96777">
        <dgm:presLayoutVars>
          <dgm:chMax val="0"/>
          <dgm:chPref val="0"/>
        </dgm:presLayoutVars>
      </dgm:prSet>
      <dgm:spPr/>
    </dgm:pt>
    <dgm:pt modelId="{7F96E5F7-2C89-444A-886E-33E491C889C2}" type="pres">
      <dgm:prSet presAssocID="{63C657D4-96C2-4F85-81FB-03755964F0EC}" presName="sibTrans" presStyleCnt="0"/>
      <dgm:spPr/>
    </dgm:pt>
    <dgm:pt modelId="{03E351E4-B08D-4BC4-8B8D-D66C0D933C86}" type="pres">
      <dgm:prSet presAssocID="{6546CF46-D05F-4B37-9108-2246560FBAA2}" presName="compNode" presStyleCnt="0"/>
      <dgm:spPr/>
    </dgm:pt>
    <dgm:pt modelId="{95C8B44A-4A45-49FE-BEEE-AE72B922531A}" type="pres">
      <dgm:prSet presAssocID="{6546CF46-D05F-4B37-9108-2246560FBAA2}" presName="bgRect" presStyleLbl="bgShp" presStyleIdx="3" presStyleCnt="4"/>
      <dgm:spPr/>
    </dgm:pt>
    <dgm:pt modelId="{687F1936-770C-4891-A610-0678114A9390}" type="pres">
      <dgm:prSet presAssocID="{6546CF46-D05F-4B37-9108-2246560FBA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E92B8F4-E8CC-43AC-B4C1-FE491AE7B06D}" type="pres">
      <dgm:prSet presAssocID="{6546CF46-D05F-4B37-9108-2246560FBAA2}" presName="spaceRect" presStyleCnt="0"/>
      <dgm:spPr/>
    </dgm:pt>
    <dgm:pt modelId="{046E79CE-3439-4133-9E0A-9D894970C790}" type="pres">
      <dgm:prSet presAssocID="{6546CF46-D05F-4B37-9108-2246560FBAA2}" presName="parTx" presStyleLbl="revTx" presStyleIdx="3" presStyleCnt="4" custScaleX="100929">
        <dgm:presLayoutVars>
          <dgm:chMax val="0"/>
          <dgm:chPref val="0"/>
        </dgm:presLayoutVars>
      </dgm:prSet>
      <dgm:spPr/>
    </dgm:pt>
  </dgm:ptLst>
  <dgm:cxnLst>
    <dgm:cxn modelId="{768DAE17-4BC1-4918-8B5A-C6ACE6532A52}" type="presOf" srcId="{D3A8C8FA-F2BA-4A18-A80B-EB9F436DAA6A}" destId="{DD66A97E-B1DA-48A0-A99F-88B99F3D2D49}" srcOrd="0" destOrd="0" presId="urn:microsoft.com/office/officeart/2018/2/layout/IconVerticalSolidList"/>
    <dgm:cxn modelId="{1A66512E-21FA-45CC-B70D-507518ED2036}" srcId="{A45CEDEE-858A-4359-B609-047DCE113ECF}" destId="{936F02D0-0849-49A4-A337-09CD08EAF394}" srcOrd="0" destOrd="0" parTransId="{5177F63F-E181-4E1E-A7C0-9ED02503F5BB}" sibTransId="{021BA4A9-8602-4C1A-B200-48F39F94753F}"/>
    <dgm:cxn modelId="{AA663F47-6144-4098-A574-6EF4E4738C23}" type="presOf" srcId="{583A7A61-7D2C-444A-B1D3-9BD0F3C4D3A7}" destId="{D64F40D9-C0C2-4387-9989-AE187D2B89E1}" srcOrd="0" destOrd="0" presId="urn:microsoft.com/office/officeart/2018/2/layout/IconVerticalSolidList"/>
    <dgm:cxn modelId="{4EB74C67-DDB7-445C-BE47-94C43F365FB8}" type="presOf" srcId="{A45CEDEE-858A-4359-B609-047DCE113ECF}" destId="{14859037-339A-4C0D-85AC-51E6982A56A8}" srcOrd="0" destOrd="0" presId="urn:microsoft.com/office/officeart/2018/2/layout/IconVerticalSolidList"/>
    <dgm:cxn modelId="{184E1F6B-E06A-4C17-AB1E-3662E914B7D3}" type="presOf" srcId="{936F02D0-0849-49A4-A337-09CD08EAF394}" destId="{F6B9F304-1010-4EB7-A662-8BDCD35B0AFC}" srcOrd="0" destOrd="0" presId="urn:microsoft.com/office/officeart/2018/2/layout/IconVerticalSolidList"/>
    <dgm:cxn modelId="{E212114D-6C7B-4A5A-A185-52D4567E86CC}" srcId="{A45CEDEE-858A-4359-B609-047DCE113ECF}" destId="{6546CF46-D05F-4B37-9108-2246560FBAA2}" srcOrd="3" destOrd="0" parTransId="{71E26349-F2F6-4358-B1AA-98A376B0ED75}" sibTransId="{29F46665-96AC-4364-9C2D-8266F604579E}"/>
    <dgm:cxn modelId="{30C50050-ED5C-4B3F-A47D-9B8D6E30B228}" type="presOf" srcId="{6546CF46-D05F-4B37-9108-2246560FBAA2}" destId="{046E79CE-3439-4133-9E0A-9D894970C790}" srcOrd="0" destOrd="0" presId="urn:microsoft.com/office/officeart/2018/2/layout/IconVerticalSolidList"/>
    <dgm:cxn modelId="{0F4A5271-B8E4-4D4E-AC91-4F1889710DDD}" srcId="{A45CEDEE-858A-4359-B609-047DCE113ECF}" destId="{D3A8C8FA-F2BA-4A18-A80B-EB9F436DAA6A}" srcOrd="1" destOrd="0" parTransId="{200EB0B3-56A7-4925-90D7-35CF6C612074}" sibTransId="{DC5CB665-E44A-40BA-8CD0-88CB428DBFDA}"/>
    <dgm:cxn modelId="{496CF88F-FFB0-4A95-8E33-B9A768666F21}" srcId="{A45CEDEE-858A-4359-B609-047DCE113ECF}" destId="{583A7A61-7D2C-444A-B1D3-9BD0F3C4D3A7}" srcOrd="2" destOrd="0" parTransId="{D99CD952-CDCC-404D-9E85-0B2471BEB0EE}" sibTransId="{63C657D4-96C2-4F85-81FB-03755964F0EC}"/>
    <dgm:cxn modelId="{60147420-504E-465D-AEAD-2E3134735DA5}" type="presParOf" srcId="{14859037-339A-4C0D-85AC-51E6982A56A8}" destId="{4ECB1409-8661-476D-9C92-07DD57F2712D}" srcOrd="0" destOrd="0" presId="urn:microsoft.com/office/officeart/2018/2/layout/IconVerticalSolidList"/>
    <dgm:cxn modelId="{65DAC7F9-7241-4761-940D-BB1752F37D00}" type="presParOf" srcId="{4ECB1409-8661-476D-9C92-07DD57F2712D}" destId="{C4CA7678-4357-4DEC-8AC8-1EF8B73845A7}" srcOrd="0" destOrd="0" presId="urn:microsoft.com/office/officeart/2018/2/layout/IconVerticalSolidList"/>
    <dgm:cxn modelId="{C004D9EE-939E-43CA-B4B5-52CFF5F6FB43}" type="presParOf" srcId="{4ECB1409-8661-476D-9C92-07DD57F2712D}" destId="{0F048D72-E635-43D7-A1F5-FC62A03D30E0}" srcOrd="1" destOrd="0" presId="urn:microsoft.com/office/officeart/2018/2/layout/IconVerticalSolidList"/>
    <dgm:cxn modelId="{2C63BCB9-0F6E-4FAF-ABEA-0D5B24598BD7}" type="presParOf" srcId="{4ECB1409-8661-476D-9C92-07DD57F2712D}" destId="{D491D4DD-564F-49B2-88D1-4BFCC7FAA318}" srcOrd="2" destOrd="0" presId="urn:microsoft.com/office/officeart/2018/2/layout/IconVerticalSolidList"/>
    <dgm:cxn modelId="{E250D500-5BB3-4EF7-BD5F-C905716323FB}" type="presParOf" srcId="{4ECB1409-8661-476D-9C92-07DD57F2712D}" destId="{F6B9F304-1010-4EB7-A662-8BDCD35B0AFC}" srcOrd="3" destOrd="0" presId="urn:microsoft.com/office/officeart/2018/2/layout/IconVerticalSolidList"/>
    <dgm:cxn modelId="{E35066B3-41E8-4C1B-A475-384F171BCE09}" type="presParOf" srcId="{14859037-339A-4C0D-85AC-51E6982A56A8}" destId="{5C0B4150-4AB3-46E4-AF07-0BEB66335233}" srcOrd="1" destOrd="0" presId="urn:microsoft.com/office/officeart/2018/2/layout/IconVerticalSolidList"/>
    <dgm:cxn modelId="{5AF8BA62-C6E1-450D-9203-29CAF69CFE32}" type="presParOf" srcId="{14859037-339A-4C0D-85AC-51E6982A56A8}" destId="{C9769B93-F676-4EAA-B11D-78CF789B5C4D}" srcOrd="2" destOrd="0" presId="urn:microsoft.com/office/officeart/2018/2/layout/IconVerticalSolidList"/>
    <dgm:cxn modelId="{609C2F01-339C-4E7F-BA90-4A8203973432}" type="presParOf" srcId="{C9769B93-F676-4EAA-B11D-78CF789B5C4D}" destId="{6DA535CF-899D-486C-94C9-1920720E60E3}" srcOrd="0" destOrd="0" presId="urn:microsoft.com/office/officeart/2018/2/layout/IconVerticalSolidList"/>
    <dgm:cxn modelId="{08299625-D67D-4129-964C-1CCA623939ED}" type="presParOf" srcId="{C9769B93-F676-4EAA-B11D-78CF789B5C4D}" destId="{5C56DC68-4476-40EB-AF6D-8AB326C8B502}" srcOrd="1" destOrd="0" presId="urn:microsoft.com/office/officeart/2018/2/layout/IconVerticalSolidList"/>
    <dgm:cxn modelId="{A93FD1CA-6574-42E3-AB1E-3379CE18BC72}" type="presParOf" srcId="{C9769B93-F676-4EAA-B11D-78CF789B5C4D}" destId="{CAA264A7-E057-4796-AF9F-D5DD12DB44B9}" srcOrd="2" destOrd="0" presId="urn:microsoft.com/office/officeart/2018/2/layout/IconVerticalSolidList"/>
    <dgm:cxn modelId="{58315EA7-900F-4070-B705-F4525BAC162C}" type="presParOf" srcId="{C9769B93-F676-4EAA-B11D-78CF789B5C4D}" destId="{DD66A97E-B1DA-48A0-A99F-88B99F3D2D49}" srcOrd="3" destOrd="0" presId="urn:microsoft.com/office/officeart/2018/2/layout/IconVerticalSolidList"/>
    <dgm:cxn modelId="{835AC8A0-5A35-4FFC-ACE7-FF97F3EDEFBC}" type="presParOf" srcId="{14859037-339A-4C0D-85AC-51E6982A56A8}" destId="{9C2B9C31-D126-4E62-92B6-0B2609650DFA}" srcOrd="3" destOrd="0" presId="urn:microsoft.com/office/officeart/2018/2/layout/IconVerticalSolidList"/>
    <dgm:cxn modelId="{284C5317-06B4-4DAB-9229-AA30BAEC6F51}" type="presParOf" srcId="{14859037-339A-4C0D-85AC-51E6982A56A8}" destId="{E1BD4D54-D2BF-4EDE-BC0C-47CDC4D4F006}" srcOrd="4" destOrd="0" presId="urn:microsoft.com/office/officeart/2018/2/layout/IconVerticalSolidList"/>
    <dgm:cxn modelId="{DBBD1A0B-6AEB-4F1A-B5D4-E3071DCFE6B7}" type="presParOf" srcId="{E1BD4D54-D2BF-4EDE-BC0C-47CDC4D4F006}" destId="{B095F338-04B2-4871-9378-1076B2BF8787}" srcOrd="0" destOrd="0" presId="urn:microsoft.com/office/officeart/2018/2/layout/IconVerticalSolidList"/>
    <dgm:cxn modelId="{76ACCE8A-4AF4-4CDB-AED3-08147C8E4BD5}" type="presParOf" srcId="{E1BD4D54-D2BF-4EDE-BC0C-47CDC4D4F006}" destId="{7FE16216-6AB9-4448-BABD-5F4B278554D0}" srcOrd="1" destOrd="0" presId="urn:microsoft.com/office/officeart/2018/2/layout/IconVerticalSolidList"/>
    <dgm:cxn modelId="{DBC47291-8815-40D0-AA01-4E408B6E6B71}" type="presParOf" srcId="{E1BD4D54-D2BF-4EDE-BC0C-47CDC4D4F006}" destId="{4F72F027-508D-4C6F-BA62-719C4AC9320A}" srcOrd="2" destOrd="0" presId="urn:microsoft.com/office/officeart/2018/2/layout/IconVerticalSolidList"/>
    <dgm:cxn modelId="{EB03FE77-38F9-40D6-957D-857C1402EAAC}" type="presParOf" srcId="{E1BD4D54-D2BF-4EDE-BC0C-47CDC4D4F006}" destId="{D64F40D9-C0C2-4387-9989-AE187D2B89E1}" srcOrd="3" destOrd="0" presId="urn:microsoft.com/office/officeart/2018/2/layout/IconVerticalSolidList"/>
    <dgm:cxn modelId="{E9FE72E3-B196-4F13-912D-D3FA6508F5C4}" type="presParOf" srcId="{14859037-339A-4C0D-85AC-51E6982A56A8}" destId="{7F96E5F7-2C89-444A-886E-33E491C889C2}" srcOrd="5" destOrd="0" presId="urn:microsoft.com/office/officeart/2018/2/layout/IconVerticalSolidList"/>
    <dgm:cxn modelId="{E1B24924-9F3B-4B49-975B-A169BAD0879C}" type="presParOf" srcId="{14859037-339A-4C0D-85AC-51E6982A56A8}" destId="{03E351E4-B08D-4BC4-8B8D-D66C0D933C86}" srcOrd="6" destOrd="0" presId="urn:microsoft.com/office/officeart/2018/2/layout/IconVerticalSolidList"/>
    <dgm:cxn modelId="{3A23570D-DE1A-4488-973F-490AA147C1C8}" type="presParOf" srcId="{03E351E4-B08D-4BC4-8B8D-D66C0D933C86}" destId="{95C8B44A-4A45-49FE-BEEE-AE72B922531A}" srcOrd="0" destOrd="0" presId="urn:microsoft.com/office/officeart/2018/2/layout/IconVerticalSolidList"/>
    <dgm:cxn modelId="{8E343FB2-DD41-4EB4-BF77-D1C67DC71752}" type="presParOf" srcId="{03E351E4-B08D-4BC4-8B8D-D66C0D933C86}" destId="{687F1936-770C-4891-A610-0678114A9390}" srcOrd="1" destOrd="0" presId="urn:microsoft.com/office/officeart/2018/2/layout/IconVerticalSolidList"/>
    <dgm:cxn modelId="{BEC0F8DF-5352-4BA4-B021-6FD77839915C}" type="presParOf" srcId="{03E351E4-B08D-4BC4-8B8D-D66C0D933C86}" destId="{0E92B8F4-E8CC-43AC-B4C1-FE491AE7B06D}" srcOrd="2" destOrd="0" presId="urn:microsoft.com/office/officeart/2018/2/layout/IconVerticalSolidList"/>
    <dgm:cxn modelId="{C9B214E3-69D2-4414-9F94-0BF36925FC1F}" type="presParOf" srcId="{03E351E4-B08D-4BC4-8B8D-D66C0D933C86}" destId="{046E79CE-3439-4133-9E0A-9D894970C7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0F5425-3A76-42EB-9C88-6A1C84B8E76B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A03F544B-8F2B-425B-A044-9A9D8E622316}">
      <dgm:prSet phldrT="[Text]"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Needs Assessment</a:t>
          </a:r>
        </a:p>
      </dgm:t>
    </dgm:pt>
    <dgm:pt modelId="{8428B3DD-C9CD-46BF-BBDC-AA38F8EA106A}" type="parTrans" cxnId="{BA872958-DA4D-474C-9C83-2FFA48496613}">
      <dgm:prSet/>
      <dgm:spPr/>
      <dgm:t>
        <a:bodyPr/>
        <a:lstStyle/>
        <a:p>
          <a:endParaRPr lang="en-US"/>
        </a:p>
      </dgm:t>
    </dgm:pt>
    <dgm:pt modelId="{6EA950B6-318F-4DF8-B538-4E2CD6C3584D}" type="sibTrans" cxnId="{BA872958-DA4D-474C-9C83-2FFA48496613}">
      <dgm:prSet/>
      <dgm:spPr/>
      <dgm:t>
        <a:bodyPr/>
        <a:lstStyle/>
        <a:p>
          <a:endParaRPr lang="en-US"/>
        </a:p>
      </dgm:t>
    </dgm:pt>
    <dgm:pt modelId="{EF74DBC6-AA41-42C1-BD9F-222151672C99}">
      <dgm:prSet phldrT="[Text]"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Program Theory</a:t>
          </a:r>
        </a:p>
      </dgm:t>
    </dgm:pt>
    <dgm:pt modelId="{072F519B-ECF9-48CF-8CA3-9330A80853F4}" type="parTrans" cxnId="{530D93D1-6F4A-4789-9030-07AE6D9CC154}">
      <dgm:prSet/>
      <dgm:spPr/>
      <dgm:t>
        <a:bodyPr/>
        <a:lstStyle/>
        <a:p>
          <a:endParaRPr lang="en-US"/>
        </a:p>
      </dgm:t>
    </dgm:pt>
    <dgm:pt modelId="{43453C04-0FE1-47DE-AC24-E938597FCF92}" type="sibTrans" cxnId="{530D93D1-6F4A-4789-9030-07AE6D9CC154}">
      <dgm:prSet/>
      <dgm:spPr/>
      <dgm:t>
        <a:bodyPr/>
        <a:lstStyle/>
        <a:p>
          <a:endParaRPr lang="en-US"/>
        </a:p>
      </dgm:t>
    </dgm:pt>
    <dgm:pt modelId="{E78DDEA8-9372-438B-95C9-3A12F0635456}">
      <dgm:prSet phldrT="[Text]"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Process Evaluation</a:t>
          </a:r>
        </a:p>
      </dgm:t>
    </dgm:pt>
    <dgm:pt modelId="{B976735F-AF0C-45D7-B05D-B471F92A0AD5}" type="parTrans" cxnId="{51A2BC25-69AD-4C9D-AD22-776B969260DF}">
      <dgm:prSet/>
      <dgm:spPr/>
      <dgm:t>
        <a:bodyPr/>
        <a:lstStyle/>
        <a:p>
          <a:endParaRPr lang="en-US"/>
        </a:p>
      </dgm:t>
    </dgm:pt>
    <dgm:pt modelId="{CF328EF5-BA45-42BE-AD7F-0A3062AF16ED}" type="sibTrans" cxnId="{51A2BC25-69AD-4C9D-AD22-776B969260DF}">
      <dgm:prSet/>
      <dgm:spPr/>
      <dgm:t>
        <a:bodyPr/>
        <a:lstStyle/>
        <a:p>
          <a:endParaRPr lang="en-US"/>
        </a:p>
      </dgm:t>
    </dgm:pt>
    <dgm:pt modelId="{3BC00B09-A690-49D0-829E-4227E69A36BD}">
      <dgm:prSet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Outcome Evaluation</a:t>
          </a:r>
        </a:p>
      </dgm:t>
    </dgm:pt>
    <dgm:pt modelId="{AA620EC4-2A54-4FFE-8FF2-BD8DC9791F09}" type="parTrans" cxnId="{B45E6739-244C-4C63-A216-95324AF297F1}">
      <dgm:prSet/>
      <dgm:spPr/>
      <dgm:t>
        <a:bodyPr/>
        <a:lstStyle/>
        <a:p>
          <a:endParaRPr lang="en-US"/>
        </a:p>
      </dgm:t>
    </dgm:pt>
    <dgm:pt modelId="{BDBCD146-8F46-4B9B-8DE2-FE9AB0B64DAC}" type="sibTrans" cxnId="{B45E6739-244C-4C63-A216-95324AF297F1}">
      <dgm:prSet/>
      <dgm:spPr/>
      <dgm:t>
        <a:bodyPr/>
        <a:lstStyle/>
        <a:p>
          <a:endParaRPr lang="en-US"/>
        </a:p>
      </dgm:t>
    </dgm:pt>
    <dgm:pt modelId="{18F85FEA-F357-48F6-922A-62062239E058}" type="pres">
      <dgm:prSet presAssocID="{DB0F5425-3A76-42EB-9C88-6A1C84B8E76B}" presName="Name0" presStyleCnt="0">
        <dgm:presLayoutVars>
          <dgm:dir/>
          <dgm:animLvl val="lvl"/>
          <dgm:resizeHandles val="exact"/>
        </dgm:presLayoutVars>
      </dgm:prSet>
      <dgm:spPr/>
    </dgm:pt>
    <dgm:pt modelId="{930BF297-9014-4A3D-8420-CEE17C37AEC4}" type="pres">
      <dgm:prSet presAssocID="{A03F544B-8F2B-425B-A044-9A9D8E62231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010210F-B85F-4444-B669-FC845B39013E}" type="pres">
      <dgm:prSet presAssocID="{6EA950B6-318F-4DF8-B538-4E2CD6C3584D}" presName="parTxOnlySpace" presStyleCnt="0"/>
      <dgm:spPr/>
    </dgm:pt>
    <dgm:pt modelId="{9DEAC7B7-48CF-4667-9165-D636599B58CB}" type="pres">
      <dgm:prSet presAssocID="{EF74DBC6-AA41-42C1-BD9F-222151672C9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F4A83C0-829F-4839-A77A-56E0EBB8C2BB}" type="pres">
      <dgm:prSet presAssocID="{43453C04-0FE1-47DE-AC24-E938597FCF92}" presName="parTxOnlySpace" presStyleCnt="0"/>
      <dgm:spPr/>
    </dgm:pt>
    <dgm:pt modelId="{4014C1C7-2986-4D1A-AB89-B8FB99DA4943}" type="pres">
      <dgm:prSet presAssocID="{E78DDEA8-9372-438B-95C9-3A12F06354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8D35A50-6121-4B7E-89D7-37D4B439051D}" type="pres">
      <dgm:prSet presAssocID="{CF328EF5-BA45-42BE-AD7F-0A3062AF16ED}" presName="parTxOnlySpace" presStyleCnt="0"/>
      <dgm:spPr/>
    </dgm:pt>
    <dgm:pt modelId="{7D49BC3C-ABF6-4C7B-928E-FECF647BF74E}" type="pres">
      <dgm:prSet presAssocID="{3BC00B09-A690-49D0-829E-4227E69A36B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1E9050C-310C-4F47-B070-C06F1FC1A8FA}" type="presOf" srcId="{A03F544B-8F2B-425B-A044-9A9D8E622316}" destId="{930BF297-9014-4A3D-8420-CEE17C37AEC4}" srcOrd="0" destOrd="0" presId="urn:microsoft.com/office/officeart/2005/8/layout/chevron1"/>
    <dgm:cxn modelId="{3D893F10-DD18-4093-80E7-96F5B606064B}" type="presOf" srcId="{E78DDEA8-9372-438B-95C9-3A12F0635456}" destId="{4014C1C7-2986-4D1A-AB89-B8FB99DA4943}" srcOrd="0" destOrd="0" presId="urn:microsoft.com/office/officeart/2005/8/layout/chevron1"/>
    <dgm:cxn modelId="{51A2BC25-69AD-4C9D-AD22-776B969260DF}" srcId="{DB0F5425-3A76-42EB-9C88-6A1C84B8E76B}" destId="{E78DDEA8-9372-438B-95C9-3A12F0635456}" srcOrd="2" destOrd="0" parTransId="{B976735F-AF0C-45D7-B05D-B471F92A0AD5}" sibTransId="{CF328EF5-BA45-42BE-AD7F-0A3062AF16ED}"/>
    <dgm:cxn modelId="{B45E6739-244C-4C63-A216-95324AF297F1}" srcId="{DB0F5425-3A76-42EB-9C88-6A1C84B8E76B}" destId="{3BC00B09-A690-49D0-829E-4227E69A36BD}" srcOrd="3" destOrd="0" parTransId="{AA620EC4-2A54-4FFE-8FF2-BD8DC9791F09}" sibTransId="{BDBCD146-8F46-4B9B-8DE2-FE9AB0B64DAC}"/>
    <dgm:cxn modelId="{6256CD47-C5C4-49A9-B1F6-596371A794B3}" type="presOf" srcId="{EF74DBC6-AA41-42C1-BD9F-222151672C99}" destId="{9DEAC7B7-48CF-4667-9165-D636599B58CB}" srcOrd="0" destOrd="0" presId="urn:microsoft.com/office/officeart/2005/8/layout/chevron1"/>
    <dgm:cxn modelId="{BA872958-DA4D-474C-9C83-2FFA48496613}" srcId="{DB0F5425-3A76-42EB-9C88-6A1C84B8E76B}" destId="{A03F544B-8F2B-425B-A044-9A9D8E622316}" srcOrd="0" destOrd="0" parTransId="{8428B3DD-C9CD-46BF-BBDC-AA38F8EA106A}" sibTransId="{6EA950B6-318F-4DF8-B538-4E2CD6C3584D}"/>
    <dgm:cxn modelId="{530D93D1-6F4A-4789-9030-07AE6D9CC154}" srcId="{DB0F5425-3A76-42EB-9C88-6A1C84B8E76B}" destId="{EF74DBC6-AA41-42C1-BD9F-222151672C99}" srcOrd="1" destOrd="0" parTransId="{072F519B-ECF9-48CF-8CA3-9330A80853F4}" sibTransId="{43453C04-0FE1-47DE-AC24-E938597FCF92}"/>
    <dgm:cxn modelId="{C23E6BE7-97B8-4FD4-88DD-44DC0DF3F5D0}" type="presOf" srcId="{3BC00B09-A690-49D0-829E-4227E69A36BD}" destId="{7D49BC3C-ABF6-4C7B-928E-FECF647BF74E}" srcOrd="0" destOrd="0" presId="urn:microsoft.com/office/officeart/2005/8/layout/chevron1"/>
    <dgm:cxn modelId="{EF9071F9-749F-4526-9239-EF755292D159}" type="presOf" srcId="{DB0F5425-3A76-42EB-9C88-6A1C84B8E76B}" destId="{18F85FEA-F357-48F6-922A-62062239E058}" srcOrd="0" destOrd="0" presId="urn:microsoft.com/office/officeart/2005/8/layout/chevron1"/>
    <dgm:cxn modelId="{7F67DA19-82A9-4C33-87E9-59F9AB1658CA}" type="presParOf" srcId="{18F85FEA-F357-48F6-922A-62062239E058}" destId="{930BF297-9014-4A3D-8420-CEE17C37AEC4}" srcOrd="0" destOrd="0" presId="urn:microsoft.com/office/officeart/2005/8/layout/chevron1"/>
    <dgm:cxn modelId="{3E6D32DF-53A6-4501-8633-6D8D5C72C8E6}" type="presParOf" srcId="{18F85FEA-F357-48F6-922A-62062239E058}" destId="{1010210F-B85F-4444-B669-FC845B39013E}" srcOrd="1" destOrd="0" presId="urn:microsoft.com/office/officeart/2005/8/layout/chevron1"/>
    <dgm:cxn modelId="{9037FE30-46C3-411F-84D6-4087BEE90549}" type="presParOf" srcId="{18F85FEA-F357-48F6-922A-62062239E058}" destId="{9DEAC7B7-48CF-4667-9165-D636599B58CB}" srcOrd="2" destOrd="0" presId="urn:microsoft.com/office/officeart/2005/8/layout/chevron1"/>
    <dgm:cxn modelId="{CD7922D4-4086-40F5-A962-721BDF42A960}" type="presParOf" srcId="{18F85FEA-F357-48F6-922A-62062239E058}" destId="{CF4A83C0-829F-4839-A77A-56E0EBB8C2BB}" srcOrd="3" destOrd="0" presId="urn:microsoft.com/office/officeart/2005/8/layout/chevron1"/>
    <dgm:cxn modelId="{EDD56754-5C18-46A9-A920-15CFFC1F6383}" type="presParOf" srcId="{18F85FEA-F357-48F6-922A-62062239E058}" destId="{4014C1C7-2986-4D1A-AB89-B8FB99DA4943}" srcOrd="4" destOrd="0" presId="urn:microsoft.com/office/officeart/2005/8/layout/chevron1"/>
    <dgm:cxn modelId="{035850D9-9AEB-495A-B513-8945DE2794B2}" type="presParOf" srcId="{18F85FEA-F357-48F6-922A-62062239E058}" destId="{98D35A50-6121-4B7E-89D7-37D4B439051D}" srcOrd="5" destOrd="0" presId="urn:microsoft.com/office/officeart/2005/8/layout/chevron1"/>
    <dgm:cxn modelId="{19586BD9-2519-49C4-8D24-DF08C42C37C4}" type="presParOf" srcId="{18F85FEA-F357-48F6-922A-62062239E058}" destId="{7D49BC3C-ABF6-4C7B-928E-FECF647BF74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F6DC4E-E8EC-4209-BDC2-8672AF0D2B0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A70706-5C7C-4C82-B3A2-6D6C26C7CD95}">
      <dgm:prSet phldrT="[Text]"/>
      <dgm:spPr/>
      <dgm:t>
        <a:bodyPr/>
        <a:lstStyle/>
        <a:p>
          <a:r>
            <a:rPr lang="en-US" dirty="0"/>
            <a:t>Effectiveness of Feedback</a:t>
          </a:r>
        </a:p>
      </dgm:t>
    </dgm:pt>
    <dgm:pt modelId="{61C9F252-CD33-4F50-8413-B2563CB21673}" type="parTrans" cxnId="{A6562E26-AD97-4BD6-8562-0D01A75750F1}">
      <dgm:prSet/>
      <dgm:spPr/>
      <dgm:t>
        <a:bodyPr/>
        <a:lstStyle/>
        <a:p>
          <a:endParaRPr lang="en-US"/>
        </a:p>
      </dgm:t>
    </dgm:pt>
    <dgm:pt modelId="{AC61A8E4-9A5D-4F55-822E-606D18D32A07}" type="sibTrans" cxnId="{A6562E26-AD97-4BD6-8562-0D01A75750F1}">
      <dgm:prSet/>
      <dgm:spPr/>
      <dgm:t>
        <a:bodyPr/>
        <a:lstStyle/>
        <a:p>
          <a:endParaRPr lang="en-US"/>
        </a:p>
      </dgm:t>
    </dgm:pt>
    <dgm:pt modelId="{972AF3AF-179B-4126-BADA-FFA9BB5600F7}">
      <dgm:prSet phldrT="[Text]"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sz="2200" dirty="0"/>
            <a:t>Collect qualitative data through surveys</a:t>
          </a:r>
        </a:p>
      </dgm:t>
    </dgm:pt>
    <dgm:pt modelId="{4A6CF528-6C9A-4A7E-8D19-187C7B6EE770}" type="parTrans" cxnId="{5906D349-CB21-48BB-BC15-3FD86262E43B}">
      <dgm:prSet/>
      <dgm:spPr/>
      <dgm:t>
        <a:bodyPr/>
        <a:lstStyle/>
        <a:p>
          <a:endParaRPr lang="en-US"/>
        </a:p>
      </dgm:t>
    </dgm:pt>
    <dgm:pt modelId="{4A337DFD-956F-4899-A806-1D7905ECF5A1}" type="sibTrans" cxnId="{5906D349-CB21-48BB-BC15-3FD86262E43B}">
      <dgm:prSet/>
      <dgm:spPr/>
      <dgm:t>
        <a:bodyPr/>
        <a:lstStyle/>
        <a:p>
          <a:endParaRPr lang="en-US"/>
        </a:p>
      </dgm:t>
    </dgm:pt>
    <dgm:pt modelId="{909255AA-8211-4DF3-AF7E-E8364C76B906}">
      <dgm:prSet phldrT="[Text]"/>
      <dgm:spPr/>
      <dgm:t>
        <a:bodyPr/>
        <a:lstStyle/>
        <a:p>
          <a:r>
            <a:rPr lang="en-US" dirty="0"/>
            <a:t>Process Changes</a:t>
          </a:r>
        </a:p>
      </dgm:t>
    </dgm:pt>
    <dgm:pt modelId="{60DA6FAE-92B3-4B28-BF2E-48783BC57757}" type="parTrans" cxnId="{0E7E6DA5-AF7D-4A51-A17D-347F03AFBF8D}">
      <dgm:prSet/>
      <dgm:spPr/>
      <dgm:t>
        <a:bodyPr/>
        <a:lstStyle/>
        <a:p>
          <a:endParaRPr lang="en-US"/>
        </a:p>
      </dgm:t>
    </dgm:pt>
    <dgm:pt modelId="{9663D898-2657-49BC-A1B1-882AF2EA8375}" type="sibTrans" cxnId="{0E7E6DA5-AF7D-4A51-A17D-347F03AFBF8D}">
      <dgm:prSet/>
      <dgm:spPr/>
      <dgm:t>
        <a:bodyPr/>
        <a:lstStyle/>
        <a:p>
          <a:endParaRPr lang="en-US"/>
        </a:p>
      </dgm:t>
    </dgm:pt>
    <dgm:pt modelId="{B42DB281-0140-4D32-8E06-D5F0ED43144B}">
      <dgm:prSet phldrT="[Text]"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sz="2200" dirty="0"/>
            <a:t>Evaluate if there is a change in behavior or processes</a:t>
          </a:r>
        </a:p>
      </dgm:t>
    </dgm:pt>
    <dgm:pt modelId="{60B48A70-69BA-41B2-9AA9-1ADDCEE61F4B}" type="parTrans" cxnId="{9A3DACF5-5977-4A29-BE66-A2FDC689B745}">
      <dgm:prSet/>
      <dgm:spPr/>
      <dgm:t>
        <a:bodyPr/>
        <a:lstStyle/>
        <a:p>
          <a:endParaRPr lang="en-US"/>
        </a:p>
      </dgm:t>
    </dgm:pt>
    <dgm:pt modelId="{3CAA21F8-4E33-4CB3-A6E0-1D5C8239987A}" type="sibTrans" cxnId="{9A3DACF5-5977-4A29-BE66-A2FDC689B745}">
      <dgm:prSet/>
      <dgm:spPr/>
      <dgm:t>
        <a:bodyPr/>
        <a:lstStyle/>
        <a:p>
          <a:endParaRPr lang="en-US"/>
        </a:p>
      </dgm:t>
    </dgm:pt>
    <dgm:pt modelId="{4C86078B-47B8-4CE8-A7F8-C82ABE227F6C}">
      <dgm:prSet phldrT="[Text]"/>
      <dgm:spPr/>
      <dgm:t>
        <a:bodyPr/>
        <a:lstStyle/>
        <a:p>
          <a:r>
            <a:rPr lang="en-US" dirty="0"/>
            <a:t>Patient Experience</a:t>
          </a:r>
        </a:p>
      </dgm:t>
    </dgm:pt>
    <dgm:pt modelId="{76BB9063-A881-4AF7-89C0-33248853EF4C}" type="parTrans" cxnId="{B842A506-86E8-40DF-A3E3-E3589E35406D}">
      <dgm:prSet/>
      <dgm:spPr/>
      <dgm:t>
        <a:bodyPr/>
        <a:lstStyle/>
        <a:p>
          <a:endParaRPr lang="en-US"/>
        </a:p>
      </dgm:t>
    </dgm:pt>
    <dgm:pt modelId="{6AC28560-3B76-4463-A582-55D7E9D1EDBA}" type="sibTrans" cxnId="{B842A506-86E8-40DF-A3E3-E3589E35406D}">
      <dgm:prSet/>
      <dgm:spPr/>
      <dgm:t>
        <a:bodyPr/>
        <a:lstStyle/>
        <a:p>
          <a:endParaRPr lang="en-US"/>
        </a:p>
      </dgm:t>
    </dgm:pt>
    <dgm:pt modelId="{1EED70D0-8AAD-421E-A4CD-2AFD102E5785}">
      <dgm:prSet phldrT="[Text]"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sz="2200" dirty="0"/>
            <a:t>Survey patients </a:t>
          </a:r>
        </a:p>
      </dgm:t>
    </dgm:pt>
    <dgm:pt modelId="{0A05FF7D-6FBF-4099-84F5-1ABDBC0D18F2}" type="parTrans" cxnId="{13566B59-E3B7-43D5-A3DD-0754ECAF330F}">
      <dgm:prSet/>
      <dgm:spPr/>
      <dgm:t>
        <a:bodyPr/>
        <a:lstStyle/>
        <a:p>
          <a:endParaRPr lang="en-US"/>
        </a:p>
      </dgm:t>
    </dgm:pt>
    <dgm:pt modelId="{5163F4A3-4CDB-4F35-92C1-1E3E7E1B1C08}" type="sibTrans" cxnId="{13566B59-E3B7-43D5-A3DD-0754ECAF330F}">
      <dgm:prSet/>
      <dgm:spPr/>
      <dgm:t>
        <a:bodyPr/>
        <a:lstStyle/>
        <a:p>
          <a:endParaRPr lang="en-US"/>
        </a:p>
      </dgm:t>
    </dgm:pt>
    <dgm:pt modelId="{7F44BBBD-DF45-4E38-902F-ADFB12C90355}">
      <dgm:prSet phldrT="[Text]"/>
      <dgm:spPr/>
      <dgm:t>
        <a:bodyPr/>
        <a:lstStyle/>
        <a:p>
          <a:r>
            <a:rPr lang="en-US"/>
            <a:t>Population health management</a:t>
          </a:r>
        </a:p>
      </dgm:t>
    </dgm:pt>
    <dgm:pt modelId="{12FDD0A1-3F64-4099-AB27-F2097A4F3D94}" type="parTrans" cxnId="{A294351F-B7AD-41A4-9FE8-BC7DE7D18A31}">
      <dgm:prSet/>
      <dgm:spPr/>
      <dgm:t>
        <a:bodyPr/>
        <a:lstStyle/>
        <a:p>
          <a:endParaRPr lang="en-US"/>
        </a:p>
      </dgm:t>
    </dgm:pt>
    <dgm:pt modelId="{FAA2FF45-463C-4C46-9CB6-2D0D338265D3}" type="sibTrans" cxnId="{A294351F-B7AD-41A4-9FE8-BC7DE7D18A31}">
      <dgm:prSet/>
      <dgm:spPr/>
      <dgm:t>
        <a:bodyPr/>
        <a:lstStyle/>
        <a:p>
          <a:endParaRPr lang="en-US"/>
        </a:p>
      </dgm:t>
    </dgm:pt>
    <dgm:pt modelId="{30F091DB-F270-4D17-B6DA-A4399EFDF2E7}">
      <dgm:prSet phldrT="[Text]"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sz="2200" dirty="0"/>
            <a:t>Collect healthcare quality outcomes directly</a:t>
          </a:r>
        </a:p>
      </dgm:t>
    </dgm:pt>
    <dgm:pt modelId="{24582BDA-75E6-4750-9FFF-69ABDAB81B9F}" type="parTrans" cxnId="{1B321E06-6BF4-4395-9AC5-DA63BA828643}">
      <dgm:prSet/>
      <dgm:spPr/>
      <dgm:t>
        <a:bodyPr/>
        <a:lstStyle/>
        <a:p>
          <a:endParaRPr lang="en-US"/>
        </a:p>
      </dgm:t>
    </dgm:pt>
    <dgm:pt modelId="{9E7759EB-5DDB-4008-BB35-0BB55B34C15B}" type="sibTrans" cxnId="{1B321E06-6BF4-4395-9AC5-DA63BA828643}">
      <dgm:prSet/>
      <dgm:spPr/>
      <dgm:t>
        <a:bodyPr/>
        <a:lstStyle/>
        <a:p>
          <a:endParaRPr lang="en-US"/>
        </a:p>
      </dgm:t>
    </dgm:pt>
    <dgm:pt modelId="{8770F15C-99CA-4CCE-AB5C-1A0913B0756B}" type="pres">
      <dgm:prSet presAssocID="{75F6DC4E-E8EC-4209-BDC2-8672AF0D2B09}" presName="Name0" presStyleCnt="0">
        <dgm:presLayoutVars>
          <dgm:dir/>
          <dgm:animLvl val="lvl"/>
          <dgm:resizeHandles val="exact"/>
        </dgm:presLayoutVars>
      </dgm:prSet>
      <dgm:spPr/>
    </dgm:pt>
    <dgm:pt modelId="{613CCE67-5BFD-4BFF-B83D-6C063C13A078}" type="pres">
      <dgm:prSet presAssocID="{20A70706-5C7C-4C82-B3A2-6D6C26C7CD95}" presName="linNode" presStyleCnt="0"/>
      <dgm:spPr/>
    </dgm:pt>
    <dgm:pt modelId="{507377E2-7BB4-4ECE-9DC5-705E433404DA}" type="pres">
      <dgm:prSet presAssocID="{20A70706-5C7C-4C82-B3A2-6D6C26C7CD9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F1399E2-F633-4423-924A-F5C7BE87B6FB}" type="pres">
      <dgm:prSet presAssocID="{20A70706-5C7C-4C82-B3A2-6D6C26C7CD95}" presName="descendantText" presStyleLbl="alignAccFollowNode1" presStyleIdx="0" presStyleCnt="4">
        <dgm:presLayoutVars>
          <dgm:bulletEnabled val="1"/>
        </dgm:presLayoutVars>
      </dgm:prSet>
      <dgm:spPr/>
    </dgm:pt>
    <dgm:pt modelId="{CA4C6565-5FB2-4F07-AEAB-6CE30F7F18E1}" type="pres">
      <dgm:prSet presAssocID="{AC61A8E4-9A5D-4F55-822E-606D18D32A07}" presName="sp" presStyleCnt="0"/>
      <dgm:spPr/>
    </dgm:pt>
    <dgm:pt modelId="{46970E40-4534-4974-8088-621365877F01}" type="pres">
      <dgm:prSet presAssocID="{909255AA-8211-4DF3-AF7E-E8364C76B906}" presName="linNode" presStyleCnt="0"/>
      <dgm:spPr/>
    </dgm:pt>
    <dgm:pt modelId="{58664692-BE87-460D-A0FF-BCE2D45709BB}" type="pres">
      <dgm:prSet presAssocID="{909255AA-8211-4DF3-AF7E-E8364C76B90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09AEF5C-4094-424D-A77F-D65467D3B1C3}" type="pres">
      <dgm:prSet presAssocID="{909255AA-8211-4DF3-AF7E-E8364C76B906}" presName="descendantText" presStyleLbl="alignAccFollowNode1" presStyleIdx="1" presStyleCnt="4">
        <dgm:presLayoutVars>
          <dgm:bulletEnabled val="1"/>
        </dgm:presLayoutVars>
      </dgm:prSet>
      <dgm:spPr/>
    </dgm:pt>
    <dgm:pt modelId="{1DECD8F0-8319-4D85-950B-A550074CF4CD}" type="pres">
      <dgm:prSet presAssocID="{9663D898-2657-49BC-A1B1-882AF2EA8375}" presName="sp" presStyleCnt="0"/>
      <dgm:spPr/>
    </dgm:pt>
    <dgm:pt modelId="{EA70A0BF-13DF-4DF0-BBEC-365C0538F1AD}" type="pres">
      <dgm:prSet presAssocID="{4C86078B-47B8-4CE8-A7F8-C82ABE227F6C}" presName="linNode" presStyleCnt="0"/>
      <dgm:spPr/>
    </dgm:pt>
    <dgm:pt modelId="{896642D7-1A85-430B-AD77-3DB583397A67}" type="pres">
      <dgm:prSet presAssocID="{4C86078B-47B8-4CE8-A7F8-C82ABE227F6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BE352B6-5226-4A1B-A72A-B283CAC048C7}" type="pres">
      <dgm:prSet presAssocID="{4C86078B-47B8-4CE8-A7F8-C82ABE227F6C}" presName="descendantText" presStyleLbl="alignAccFollowNode1" presStyleIdx="2" presStyleCnt="4">
        <dgm:presLayoutVars>
          <dgm:bulletEnabled val="1"/>
        </dgm:presLayoutVars>
      </dgm:prSet>
      <dgm:spPr/>
    </dgm:pt>
    <dgm:pt modelId="{E5766D7F-B34D-46AB-8196-89411BE8EAF1}" type="pres">
      <dgm:prSet presAssocID="{6AC28560-3B76-4463-A582-55D7E9D1EDBA}" presName="sp" presStyleCnt="0"/>
      <dgm:spPr/>
    </dgm:pt>
    <dgm:pt modelId="{8E989D7E-52A8-4A16-A1CD-E6F0FFA01D94}" type="pres">
      <dgm:prSet presAssocID="{7F44BBBD-DF45-4E38-902F-ADFB12C90355}" presName="linNode" presStyleCnt="0"/>
      <dgm:spPr/>
    </dgm:pt>
    <dgm:pt modelId="{E665A5B0-5381-4FC3-97C3-B8C51E8CCD3B}" type="pres">
      <dgm:prSet presAssocID="{7F44BBBD-DF45-4E38-902F-ADFB12C9035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10EB148-4E5B-4BBC-A51A-DCAFC5A91508}" type="pres">
      <dgm:prSet presAssocID="{7F44BBBD-DF45-4E38-902F-ADFB12C9035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1B321E06-6BF4-4395-9AC5-DA63BA828643}" srcId="{7F44BBBD-DF45-4E38-902F-ADFB12C90355}" destId="{30F091DB-F270-4D17-B6DA-A4399EFDF2E7}" srcOrd="0" destOrd="0" parTransId="{24582BDA-75E6-4750-9FFF-69ABDAB81B9F}" sibTransId="{9E7759EB-5DDB-4008-BB35-0BB55B34C15B}"/>
    <dgm:cxn modelId="{B842A506-86E8-40DF-A3E3-E3589E35406D}" srcId="{75F6DC4E-E8EC-4209-BDC2-8672AF0D2B09}" destId="{4C86078B-47B8-4CE8-A7F8-C82ABE227F6C}" srcOrd="2" destOrd="0" parTransId="{76BB9063-A881-4AF7-89C0-33248853EF4C}" sibTransId="{6AC28560-3B76-4463-A582-55D7E9D1EDBA}"/>
    <dgm:cxn modelId="{07C7981C-5961-46C7-A8D7-C9DF4B1D4FA3}" type="presOf" srcId="{4C86078B-47B8-4CE8-A7F8-C82ABE227F6C}" destId="{896642D7-1A85-430B-AD77-3DB583397A67}" srcOrd="0" destOrd="0" presId="urn:microsoft.com/office/officeart/2005/8/layout/vList5"/>
    <dgm:cxn modelId="{A294351F-B7AD-41A4-9FE8-BC7DE7D18A31}" srcId="{75F6DC4E-E8EC-4209-BDC2-8672AF0D2B09}" destId="{7F44BBBD-DF45-4E38-902F-ADFB12C90355}" srcOrd="3" destOrd="0" parTransId="{12FDD0A1-3F64-4099-AB27-F2097A4F3D94}" sibTransId="{FAA2FF45-463C-4C46-9CB6-2D0D338265D3}"/>
    <dgm:cxn modelId="{5D2EE025-29D3-48DE-8652-00EDE2161F23}" type="presOf" srcId="{972AF3AF-179B-4126-BADA-FFA9BB5600F7}" destId="{AF1399E2-F633-4423-924A-F5C7BE87B6FB}" srcOrd="0" destOrd="0" presId="urn:microsoft.com/office/officeart/2005/8/layout/vList5"/>
    <dgm:cxn modelId="{A6562E26-AD97-4BD6-8562-0D01A75750F1}" srcId="{75F6DC4E-E8EC-4209-BDC2-8672AF0D2B09}" destId="{20A70706-5C7C-4C82-B3A2-6D6C26C7CD95}" srcOrd="0" destOrd="0" parTransId="{61C9F252-CD33-4F50-8413-B2563CB21673}" sibTransId="{AC61A8E4-9A5D-4F55-822E-606D18D32A07}"/>
    <dgm:cxn modelId="{9F68455C-1B3B-409A-8CF7-BE6FC3A613CC}" type="presOf" srcId="{1EED70D0-8AAD-421E-A4CD-2AFD102E5785}" destId="{ABE352B6-5226-4A1B-A72A-B283CAC048C7}" srcOrd="0" destOrd="0" presId="urn:microsoft.com/office/officeart/2005/8/layout/vList5"/>
    <dgm:cxn modelId="{F3161162-AFA0-46C5-A834-7B3C788B27DD}" type="presOf" srcId="{7F44BBBD-DF45-4E38-902F-ADFB12C90355}" destId="{E665A5B0-5381-4FC3-97C3-B8C51E8CCD3B}" srcOrd="0" destOrd="0" presId="urn:microsoft.com/office/officeart/2005/8/layout/vList5"/>
    <dgm:cxn modelId="{E7B97F63-EE5D-472D-88F1-FEA948A98613}" type="presOf" srcId="{909255AA-8211-4DF3-AF7E-E8364C76B906}" destId="{58664692-BE87-460D-A0FF-BCE2D45709BB}" srcOrd="0" destOrd="0" presId="urn:microsoft.com/office/officeart/2005/8/layout/vList5"/>
    <dgm:cxn modelId="{5906D349-CB21-48BB-BC15-3FD86262E43B}" srcId="{20A70706-5C7C-4C82-B3A2-6D6C26C7CD95}" destId="{972AF3AF-179B-4126-BADA-FFA9BB5600F7}" srcOrd="0" destOrd="0" parTransId="{4A6CF528-6C9A-4A7E-8D19-187C7B6EE770}" sibTransId="{4A337DFD-956F-4899-A806-1D7905ECF5A1}"/>
    <dgm:cxn modelId="{3490FC6C-F2FA-4185-AA6C-153D0B0F397F}" type="presOf" srcId="{20A70706-5C7C-4C82-B3A2-6D6C26C7CD95}" destId="{507377E2-7BB4-4ECE-9DC5-705E433404DA}" srcOrd="0" destOrd="0" presId="urn:microsoft.com/office/officeart/2005/8/layout/vList5"/>
    <dgm:cxn modelId="{13566B59-E3B7-43D5-A3DD-0754ECAF330F}" srcId="{4C86078B-47B8-4CE8-A7F8-C82ABE227F6C}" destId="{1EED70D0-8AAD-421E-A4CD-2AFD102E5785}" srcOrd="0" destOrd="0" parTransId="{0A05FF7D-6FBF-4099-84F5-1ABDBC0D18F2}" sibTransId="{5163F4A3-4CDB-4F35-92C1-1E3E7E1B1C08}"/>
    <dgm:cxn modelId="{5CC3B686-D385-42AB-8EA0-F88DC0A952F0}" type="presOf" srcId="{B42DB281-0140-4D32-8E06-D5F0ED43144B}" destId="{A09AEF5C-4094-424D-A77F-D65467D3B1C3}" srcOrd="0" destOrd="0" presId="urn:microsoft.com/office/officeart/2005/8/layout/vList5"/>
    <dgm:cxn modelId="{0E7E6DA5-AF7D-4A51-A17D-347F03AFBF8D}" srcId="{75F6DC4E-E8EC-4209-BDC2-8672AF0D2B09}" destId="{909255AA-8211-4DF3-AF7E-E8364C76B906}" srcOrd="1" destOrd="0" parTransId="{60DA6FAE-92B3-4B28-BF2E-48783BC57757}" sibTransId="{9663D898-2657-49BC-A1B1-882AF2EA8375}"/>
    <dgm:cxn modelId="{429DAAA6-D052-408F-960E-64B97B0DC3C8}" type="presOf" srcId="{75F6DC4E-E8EC-4209-BDC2-8672AF0D2B09}" destId="{8770F15C-99CA-4CCE-AB5C-1A0913B0756B}" srcOrd="0" destOrd="0" presId="urn:microsoft.com/office/officeart/2005/8/layout/vList5"/>
    <dgm:cxn modelId="{3DF051B3-1A06-452C-A8DB-1B57A5E7B322}" type="presOf" srcId="{30F091DB-F270-4D17-B6DA-A4399EFDF2E7}" destId="{310EB148-4E5B-4BBC-A51A-DCAFC5A91508}" srcOrd="0" destOrd="0" presId="urn:microsoft.com/office/officeart/2005/8/layout/vList5"/>
    <dgm:cxn modelId="{9A3DACF5-5977-4A29-BE66-A2FDC689B745}" srcId="{909255AA-8211-4DF3-AF7E-E8364C76B906}" destId="{B42DB281-0140-4D32-8E06-D5F0ED43144B}" srcOrd="0" destOrd="0" parTransId="{60B48A70-69BA-41B2-9AA9-1ADDCEE61F4B}" sibTransId="{3CAA21F8-4E33-4CB3-A6E0-1D5C8239987A}"/>
    <dgm:cxn modelId="{B91CBE10-0963-4F88-B703-A0FC8ABF94BD}" type="presParOf" srcId="{8770F15C-99CA-4CCE-AB5C-1A0913B0756B}" destId="{613CCE67-5BFD-4BFF-B83D-6C063C13A078}" srcOrd="0" destOrd="0" presId="urn:microsoft.com/office/officeart/2005/8/layout/vList5"/>
    <dgm:cxn modelId="{E43440E4-4FD8-4A06-BB55-5672856DDA73}" type="presParOf" srcId="{613CCE67-5BFD-4BFF-B83D-6C063C13A078}" destId="{507377E2-7BB4-4ECE-9DC5-705E433404DA}" srcOrd="0" destOrd="0" presId="urn:microsoft.com/office/officeart/2005/8/layout/vList5"/>
    <dgm:cxn modelId="{F797EE11-0C2D-4E31-92FF-03DC6C0BD0FD}" type="presParOf" srcId="{613CCE67-5BFD-4BFF-B83D-6C063C13A078}" destId="{AF1399E2-F633-4423-924A-F5C7BE87B6FB}" srcOrd="1" destOrd="0" presId="urn:microsoft.com/office/officeart/2005/8/layout/vList5"/>
    <dgm:cxn modelId="{38970073-16F9-496E-B90C-80B429BB861A}" type="presParOf" srcId="{8770F15C-99CA-4CCE-AB5C-1A0913B0756B}" destId="{CA4C6565-5FB2-4F07-AEAB-6CE30F7F18E1}" srcOrd="1" destOrd="0" presId="urn:microsoft.com/office/officeart/2005/8/layout/vList5"/>
    <dgm:cxn modelId="{D4649763-3AE6-4998-86E0-E188007DE5A8}" type="presParOf" srcId="{8770F15C-99CA-4CCE-AB5C-1A0913B0756B}" destId="{46970E40-4534-4974-8088-621365877F01}" srcOrd="2" destOrd="0" presId="urn:microsoft.com/office/officeart/2005/8/layout/vList5"/>
    <dgm:cxn modelId="{3ECEE05A-1FCB-4798-838F-1C68FC7C394F}" type="presParOf" srcId="{46970E40-4534-4974-8088-621365877F01}" destId="{58664692-BE87-460D-A0FF-BCE2D45709BB}" srcOrd="0" destOrd="0" presId="urn:microsoft.com/office/officeart/2005/8/layout/vList5"/>
    <dgm:cxn modelId="{87656C37-D42A-44FE-B703-FFFCDF835303}" type="presParOf" srcId="{46970E40-4534-4974-8088-621365877F01}" destId="{A09AEF5C-4094-424D-A77F-D65467D3B1C3}" srcOrd="1" destOrd="0" presId="urn:microsoft.com/office/officeart/2005/8/layout/vList5"/>
    <dgm:cxn modelId="{70DC04CF-FA2A-43E1-BA7D-8B2A178AC7E3}" type="presParOf" srcId="{8770F15C-99CA-4CCE-AB5C-1A0913B0756B}" destId="{1DECD8F0-8319-4D85-950B-A550074CF4CD}" srcOrd="3" destOrd="0" presId="urn:microsoft.com/office/officeart/2005/8/layout/vList5"/>
    <dgm:cxn modelId="{CBA22014-144D-4002-927B-4C8CF1D8125C}" type="presParOf" srcId="{8770F15C-99CA-4CCE-AB5C-1A0913B0756B}" destId="{EA70A0BF-13DF-4DF0-BBEC-365C0538F1AD}" srcOrd="4" destOrd="0" presId="urn:microsoft.com/office/officeart/2005/8/layout/vList5"/>
    <dgm:cxn modelId="{80341FAA-D98E-4BF5-9483-87BFC986AB5E}" type="presParOf" srcId="{EA70A0BF-13DF-4DF0-BBEC-365C0538F1AD}" destId="{896642D7-1A85-430B-AD77-3DB583397A67}" srcOrd="0" destOrd="0" presId="urn:microsoft.com/office/officeart/2005/8/layout/vList5"/>
    <dgm:cxn modelId="{B6013B70-706C-4E92-8E22-95F6DAA6E95A}" type="presParOf" srcId="{EA70A0BF-13DF-4DF0-BBEC-365C0538F1AD}" destId="{ABE352B6-5226-4A1B-A72A-B283CAC048C7}" srcOrd="1" destOrd="0" presId="urn:microsoft.com/office/officeart/2005/8/layout/vList5"/>
    <dgm:cxn modelId="{FBC60F5E-3FC9-4537-B79C-D1C320474384}" type="presParOf" srcId="{8770F15C-99CA-4CCE-AB5C-1A0913B0756B}" destId="{E5766D7F-B34D-46AB-8196-89411BE8EAF1}" srcOrd="5" destOrd="0" presId="urn:microsoft.com/office/officeart/2005/8/layout/vList5"/>
    <dgm:cxn modelId="{BF8A8E3D-3B11-40F9-A474-658CA188F02B}" type="presParOf" srcId="{8770F15C-99CA-4CCE-AB5C-1A0913B0756B}" destId="{8E989D7E-52A8-4A16-A1CD-E6F0FFA01D94}" srcOrd="6" destOrd="0" presId="urn:microsoft.com/office/officeart/2005/8/layout/vList5"/>
    <dgm:cxn modelId="{09A92C15-18EB-4E13-B3DD-C4966E065816}" type="presParOf" srcId="{8E989D7E-52A8-4A16-A1CD-E6F0FFA01D94}" destId="{E665A5B0-5381-4FC3-97C3-B8C51E8CCD3B}" srcOrd="0" destOrd="0" presId="urn:microsoft.com/office/officeart/2005/8/layout/vList5"/>
    <dgm:cxn modelId="{9181DA1C-DB43-49F3-8221-B8C2D2654482}" type="presParOf" srcId="{8E989D7E-52A8-4A16-A1CD-E6F0FFA01D94}" destId="{310EB148-4E5B-4BBC-A51A-DCAFC5A91508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0F5425-3A76-42EB-9C88-6A1C84B8E76B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A03F544B-8F2B-425B-A044-9A9D8E622316}">
      <dgm:prSet phldrT="[Text]"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Needs Assessment</a:t>
          </a:r>
        </a:p>
      </dgm:t>
    </dgm:pt>
    <dgm:pt modelId="{8428B3DD-C9CD-46BF-BBDC-AA38F8EA106A}" type="parTrans" cxnId="{BA872958-DA4D-474C-9C83-2FFA48496613}">
      <dgm:prSet/>
      <dgm:spPr/>
      <dgm:t>
        <a:bodyPr/>
        <a:lstStyle/>
        <a:p>
          <a:endParaRPr lang="en-US"/>
        </a:p>
      </dgm:t>
    </dgm:pt>
    <dgm:pt modelId="{6EA950B6-318F-4DF8-B538-4E2CD6C3584D}" type="sibTrans" cxnId="{BA872958-DA4D-474C-9C83-2FFA48496613}">
      <dgm:prSet/>
      <dgm:spPr/>
      <dgm:t>
        <a:bodyPr/>
        <a:lstStyle/>
        <a:p>
          <a:endParaRPr lang="en-US"/>
        </a:p>
      </dgm:t>
    </dgm:pt>
    <dgm:pt modelId="{EF74DBC6-AA41-42C1-BD9F-222151672C99}">
      <dgm:prSet phldrT="[Text]"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Program Theory</a:t>
          </a:r>
        </a:p>
      </dgm:t>
    </dgm:pt>
    <dgm:pt modelId="{072F519B-ECF9-48CF-8CA3-9330A80853F4}" type="parTrans" cxnId="{530D93D1-6F4A-4789-9030-07AE6D9CC154}">
      <dgm:prSet/>
      <dgm:spPr/>
      <dgm:t>
        <a:bodyPr/>
        <a:lstStyle/>
        <a:p>
          <a:endParaRPr lang="en-US"/>
        </a:p>
      </dgm:t>
    </dgm:pt>
    <dgm:pt modelId="{43453C04-0FE1-47DE-AC24-E938597FCF92}" type="sibTrans" cxnId="{530D93D1-6F4A-4789-9030-07AE6D9CC154}">
      <dgm:prSet/>
      <dgm:spPr/>
      <dgm:t>
        <a:bodyPr/>
        <a:lstStyle/>
        <a:p>
          <a:endParaRPr lang="en-US"/>
        </a:p>
      </dgm:t>
    </dgm:pt>
    <dgm:pt modelId="{E78DDEA8-9372-438B-95C9-3A12F0635456}">
      <dgm:prSet phldrT="[Text]" custT="1"/>
      <dgm:spPr>
        <a:solidFill>
          <a:srgbClr val="A6192E">
            <a:tint val="66000"/>
            <a:satMod val="160000"/>
          </a:srgbClr>
        </a:solidFill>
      </dgm:spPr>
      <dgm:t>
        <a:bodyPr/>
        <a:lstStyle/>
        <a:p>
          <a:r>
            <a:rPr lang="en-US" sz="2100" dirty="0"/>
            <a:t>Process Evaluation</a:t>
          </a:r>
        </a:p>
      </dgm:t>
    </dgm:pt>
    <dgm:pt modelId="{B976735F-AF0C-45D7-B05D-B471F92A0AD5}" type="parTrans" cxnId="{51A2BC25-69AD-4C9D-AD22-776B969260DF}">
      <dgm:prSet/>
      <dgm:spPr/>
      <dgm:t>
        <a:bodyPr/>
        <a:lstStyle/>
        <a:p>
          <a:endParaRPr lang="en-US"/>
        </a:p>
      </dgm:t>
    </dgm:pt>
    <dgm:pt modelId="{CF328EF5-BA45-42BE-AD7F-0A3062AF16ED}" type="sibTrans" cxnId="{51A2BC25-69AD-4C9D-AD22-776B969260DF}">
      <dgm:prSet/>
      <dgm:spPr/>
      <dgm:t>
        <a:bodyPr/>
        <a:lstStyle/>
        <a:p>
          <a:endParaRPr lang="en-US"/>
        </a:p>
      </dgm:t>
    </dgm:pt>
    <dgm:pt modelId="{3BC00B09-A690-49D0-829E-4227E69A36BD}">
      <dgm:prSet custT="1"/>
      <dgm:spPr>
        <a:solidFill>
          <a:srgbClr val="A6192E"/>
        </a:solidFill>
      </dgm:spPr>
      <dgm:t>
        <a:bodyPr/>
        <a:lstStyle/>
        <a:p>
          <a:r>
            <a:rPr lang="en-US" sz="2100" dirty="0"/>
            <a:t>Outcome Evaluation</a:t>
          </a:r>
        </a:p>
      </dgm:t>
    </dgm:pt>
    <dgm:pt modelId="{AA620EC4-2A54-4FFE-8FF2-BD8DC9791F09}" type="parTrans" cxnId="{B45E6739-244C-4C63-A216-95324AF297F1}">
      <dgm:prSet/>
      <dgm:spPr/>
      <dgm:t>
        <a:bodyPr/>
        <a:lstStyle/>
        <a:p>
          <a:endParaRPr lang="en-US"/>
        </a:p>
      </dgm:t>
    </dgm:pt>
    <dgm:pt modelId="{BDBCD146-8F46-4B9B-8DE2-FE9AB0B64DAC}" type="sibTrans" cxnId="{B45E6739-244C-4C63-A216-95324AF297F1}">
      <dgm:prSet/>
      <dgm:spPr/>
      <dgm:t>
        <a:bodyPr/>
        <a:lstStyle/>
        <a:p>
          <a:endParaRPr lang="en-US"/>
        </a:p>
      </dgm:t>
    </dgm:pt>
    <dgm:pt modelId="{18F85FEA-F357-48F6-922A-62062239E058}" type="pres">
      <dgm:prSet presAssocID="{DB0F5425-3A76-42EB-9C88-6A1C84B8E76B}" presName="Name0" presStyleCnt="0">
        <dgm:presLayoutVars>
          <dgm:dir/>
          <dgm:animLvl val="lvl"/>
          <dgm:resizeHandles val="exact"/>
        </dgm:presLayoutVars>
      </dgm:prSet>
      <dgm:spPr/>
    </dgm:pt>
    <dgm:pt modelId="{930BF297-9014-4A3D-8420-CEE17C37AEC4}" type="pres">
      <dgm:prSet presAssocID="{A03F544B-8F2B-425B-A044-9A9D8E62231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010210F-B85F-4444-B669-FC845B39013E}" type="pres">
      <dgm:prSet presAssocID="{6EA950B6-318F-4DF8-B538-4E2CD6C3584D}" presName="parTxOnlySpace" presStyleCnt="0"/>
      <dgm:spPr/>
    </dgm:pt>
    <dgm:pt modelId="{9DEAC7B7-48CF-4667-9165-D636599B58CB}" type="pres">
      <dgm:prSet presAssocID="{EF74DBC6-AA41-42C1-BD9F-222151672C9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F4A83C0-829F-4839-A77A-56E0EBB8C2BB}" type="pres">
      <dgm:prSet presAssocID="{43453C04-0FE1-47DE-AC24-E938597FCF92}" presName="parTxOnlySpace" presStyleCnt="0"/>
      <dgm:spPr/>
    </dgm:pt>
    <dgm:pt modelId="{4014C1C7-2986-4D1A-AB89-B8FB99DA4943}" type="pres">
      <dgm:prSet presAssocID="{E78DDEA8-9372-438B-95C9-3A12F06354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8D35A50-6121-4B7E-89D7-37D4B439051D}" type="pres">
      <dgm:prSet presAssocID="{CF328EF5-BA45-42BE-AD7F-0A3062AF16ED}" presName="parTxOnlySpace" presStyleCnt="0"/>
      <dgm:spPr/>
    </dgm:pt>
    <dgm:pt modelId="{7D49BC3C-ABF6-4C7B-928E-FECF647BF74E}" type="pres">
      <dgm:prSet presAssocID="{3BC00B09-A690-49D0-829E-4227E69A36B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1E9050C-310C-4F47-B070-C06F1FC1A8FA}" type="presOf" srcId="{A03F544B-8F2B-425B-A044-9A9D8E622316}" destId="{930BF297-9014-4A3D-8420-CEE17C37AEC4}" srcOrd="0" destOrd="0" presId="urn:microsoft.com/office/officeart/2005/8/layout/chevron1"/>
    <dgm:cxn modelId="{3D893F10-DD18-4093-80E7-96F5B606064B}" type="presOf" srcId="{E78DDEA8-9372-438B-95C9-3A12F0635456}" destId="{4014C1C7-2986-4D1A-AB89-B8FB99DA4943}" srcOrd="0" destOrd="0" presId="urn:microsoft.com/office/officeart/2005/8/layout/chevron1"/>
    <dgm:cxn modelId="{51A2BC25-69AD-4C9D-AD22-776B969260DF}" srcId="{DB0F5425-3A76-42EB-9C88-6A1C84B8E76B}" destId="{E78DDEA8-9372-438B-95C9-3A12F0635456}" srcOrd="2" destOrd="0" parTransId="{B976735F-AF0C-45D7-B05D-B471F92A0AD5}" sibTransId="{CF328EF5-BA45-42BE-AD7F-0A3062AF16ED}"/>
    <dgm:cxn modelId="{B45E6739-244C-4C63-A216-95324AF297F1}" srcId="{DB0F5425-3A76-42EB-9C88-6A1C84B8E76B}" destId="{3BC00B09-A690-49D0-829E-4227E69A36BD}" srcOrd="3" destOrd="0" parTransId="{AA620EC4-2A54-4FFE-8FF2-BD8DC9791F09}" sibTransId="{BDBCD146-8F46-4B9B-8DE2-FE9AB0B64DAC}"/>
    <dgm:cxn modelId="{6256CD47-C5C4-49A9-B1F6-596371A794B3}" type="presOf" srcId="{EF74DBC6-AA41-42C1-BD9F-222151672C99}" destId="{9DEAC7B7-48CF-4667-9165-D636599B58CB}" srcOrd="0" destOrd="0" presId="urn:microsoft.com/office/officeart/2005/8/layout/chevron1"/>
    <dgm:cxn modelId="{BA872958-DA4D-474C-9C83-2FFA48496613}" srcId="{DB0F5425-3A76-42EB-9C88-6A1C84B8E76B}" destId="{A03F544B-8F2B-425B-A044-9A9D8E622316}" srcOrd="0" destOrd="0" parTransId="{8428B3DD-C9CD-46BF-BBDC-AA38F8EA106A}" sibTransId="{6EA950B6-318F-4DF8-B538-4E2CD6C3584D}"/>
    <dgm:cxn modelId="{530D93D1-6F4A-4789-9030-07AE6D9CC154}" srcId="{DB0F5425-3A76-42EB-9C88-6A1C84B8E76B}" destId="{EF74DBC6-AA41-42C1-BD9F-222151672C99}" srcOrd="1" destOrd="0" parTransId="{072F519B-ECF9-48CF-8CA3-9330A80853F4}" sibTransId="{43453C04-0FE1-47DE-AC24-E938597FCF92}"/>
    <dgm:cxn modelId="{C23E6BE7-97B8-4FD4-88DD-44DC0DF3F5D0}" type="presOf" srcId="{3BC00B09-A690-49D0-829E-4227E69A36BD}" destId="{7D49BC3C-ABF6-4C7B-928E-FECF647BF74E}" srcOrd="0" destOrd="0" presId="urn:microsoft.com/office/officeart/2005/8/layout/chevron1"/>
    <dgm:cxn modelId="{EF9071F9-749F-4526-9239-EF755292D159}" type="presOf" srcId="{DB0F5425-3A76-42EB-9C88-6A1C84B8E76B}" destId="{18F85FEA-F357-48F6-922A-62062239E058}" srcOrd="0" destOrd="0" presId="urn:microsoft.com/office/officeart/2005/8/layout/chevron1"/>
    <dgm:cxn modelId="{7F67DA19-82A9-4C33-87E9-59F9AB1658CA}" type="presParOf" srcId="{18F85FEA-F357-48F6-922A-62062239E058}" destId="{930BF297-9014-4A3D-8420-CEE17C37AEC4}" srcOrd="0" destOrd="0" presId="urn:microsoft.com/office/officeart/2005/8/layout/chevron1"/>
    <dgm:cxn modelId="{3E6D32DF-53A6-4501-8633-6D8D5C72C8E6}" type="presParOf" srcId="{18F85FEA-F357-48F6-922A-62062239E058}" destId="{1010210F-B85F-4444-B669-FC845B39013E}" srcOrd="1" destOrd="0" presId="urn:microsoft.com/office/officeart/2005/8/layout/chevron1"/>
    <dgm:cxn modelId="{9037FE30-46C3-411F-84D6-4087BEE90549}" type="presParOf" srcId="{18F85FEA-F357-48F6-922A-62062239E058}" destId="{9DEAC7B7-48CF-4667-9165-D636599B58CB}" srcOrd="2" destOrd="0" presId="urn:microsoft.com/office/officeart/2005/8/layout/chevron1"/>
    <dgm:cxn modelId="{CD7922D4-4086-40F5-A962-721BDF42A960}" type="presParOf" srcId="{18F85FEA-F357-48F6-922A-62062239E058}" destId="{CF4A83C0-829F-4839-A77A-56E0EBB8C2BB}" srcOrd="3" destOrd="0" presId="urn:microsoft.com/office/officeart/2005/8/layout/chevron1"/>
    <dgm:cxn modelId="{EDD56754-5C18-46A9-A920-15CFFC1F6383}" type="presParOf" srcId="{18F85FEA-F357-48F6-922A-62062239E058}" destId="{4014C1C7-2986-4D1A-AB89-B8FB99DA4943}" srcOrd="4" destOrd="0" presId="urn:microsoft.com/office/officeart/2005/8/layout/chevron1"/>
    <dgm:cxn modelId="{035850D9-9AEB-495A-B513-8945DE2794B2}" type="presParOf" srcId="{18F85FEA-F357-48F6-922A-62062239E058}" destId="{98D35A50-6121-4B7E-89D7-37D4B439051D}" srcOrd="5" destOrd="0" presId="urn:microsoft.com/office/officeart/2005/8/layout/chevron1"/>
    <dgm:cxn modelId="{19586BD9-2519-49C4-8D24-DF08C42C37C4}" type="presParOf" srcId="{18F85FEA-F357-48F6-922A-62062239E058}" destId="{7D49BC3C-ABF6-4C7B-928E-FECF647BF74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AAB3B-022B-48FD-A831-D9D5E9695996}">
      <dsp:nvSpPr>
        <dsp:cNvPr id="0" name=""/>
        <dsp:cNvSpPr/>
      </dsp:nvSpPr>
      <dsp:spPr>
        <a:xfrm rot="5400000">
          <a:off x="-179743" y="183536"/>
          <a:ext cx="1198288" cy="838802"/>
        </a:xfrm>
        <a:prstGeom prst="chevron">
          <a:avLst/>
        </a:prstGeom>
        <a:solidFill>
          <a:srgbClr val="A6192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0" y="423194"/>
        <a:ext cx="838802" cy="359486"/>
      </dsp:txXfrm>
    </dsp:sp>
    <dsp:sp modelId="{A4352CB0-CB13-4C42-9C9D-DA25D476E2F2}">
      <dsp:nvSpPr>
        <dsp:cNvPr id="0" name=""/>
        <dsp:cNvSpPr/>
      </dsp:nvSpPr>
      <dsp:spPr>
        <a:xfrm rot="5400000">
          <a:off x="3378981" y="-2536386"/>
          <a:ext cx="778887" cy="5859246"/>
        </a:xfrm>
        <a:prstGeom prst="round2SameRect">
          <a:avLst/>
        </a:prstGeom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7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Problem Statement</a:t>
          </a:r>
        </a:p>
      </dsp:txBody>
      <dsp:txXfrm rot="-5400000">
        <a:off x="838802" y="41815"/>
        <a:ext cx="5821224" cy="702843"/>
      </dsp:txXfrm>
    </dsp:sp>
    <dsp:sp modelId="{6FEB3276-D72E-4F97-A82C-ABCE6D79DA1E}">
      <dsp:nvSpPr>
        <dsp:cNvPr id="0" name=""/>
        <dsp:cNvSpPr/>
      </dsp:nvSpPr>
      <dsp:spPr>
        <a:xfrm rot="5400000">
          <a:off x="-179743" y="1234565"/>
          <a:ext cx="1198288" cy="838802"/>
        </a:xfrm>
        <a:prstGeom prst="chevron">
          <a:avLst/>
        </a:prstGeom>
        <a:solidFill>
          <a:srgbClr val="A6192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0" y="1474223"/>
        <a:ext cx="838802" cy="359486"/>
      </dsp:txXfrm>
    </dsp:sp>
    <dsp:sp modelId="{C3D1022C-85DD-4922-9646-A5FCBBC81979}">
      <dsp:nvSpPr>
        <dsp:cNvPr id="0" name=""/>
        <dsp:cNvSpPr/>
      </dsp:nvSpPr>
      <dsp:spPr>
        <a:xfrm rot="5400000">
          <a:off x="3378981" y="-1485357"/>
          <a:ext cx="778887" cy="5859246"/>
        </a:xfrm>
        <a:prstGeom prst="round2SameRect">
          <a:avLst/>
        </a:prstGeom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7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Framework for Evaluation</a:t>
          </a:r>
        </a:p>
      </dsp:txBody>
      <dsp:txXfrm rot="-5400000">
        <a:off x="838802" y="1092844"/>
        <a:ext cx="5821224" cy="702843"/>
      </dsp:txXfrm>
    </dsp:sp>
    <dsp:sp modelId="{F8FC2570-FF07-47C0-8D22-AE2BB821DBB8}">
      <dsp:nvSpPr>
        <dsp:cNvPr id="0" name=""/>
        <dsp:cNvSpPr/>
      </dsp:nvSpPr>
      <dsp:spPr>
        <a:xfrm rot="5400000">
          <a:off x="-179743" y="2285593"/>
          <a:ext cx="1198288" cy="838802"/>
        </a:xfrm>
        <a:prstGeom prst="chevron">
          <a:avLst/>
        </a:prstGeom>
        <a:solidFill>
          <a:srgbClr val="A6192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0" y="2525251"/>
        <a:ext cx="838802" cy="359486"/>
      </dsp:txXfrm>
    </dsp:sp>
    <dsp:sp modelId="{5ECF4922-5196-4D91-BC5D-247B8EE37260}">
      <dsp:nvSpPr>
        <dsp:cNvPr id="0" name=""/>
        <dsp:cNvSpPr/>
      </dsp:nvSpPr>
      <dsp:spPr>
        <a:xfrm rot="5400000">
          <a:off x="3378981" y="-434329"/>
          <a:ext cx="778887" cy="5859246"/>
        </a:xfrm>
        <a:prstGeom prst="round2SameRect">
          <a:avLst/>
        </a:prstGeom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7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Analysis </a:t>
          </a:r>
        </a:p>
      </dsp:txBody>
      <dsp:txXfrm rot="-5400000">
        <a:off x="838802" y="2143872"/>
        <a:ext cx="5821224" cy="702843"/>
      </dsp:txXfrm>
    </dsp:sp>
    <dsp:sp modelId="{BFE46349-C0E8-4205-944E-795392356BB9}">
      <dsp:nvSpPr>
        <dsp:cNvPr id="0" name=""/>
        <dsp:cNvSpPr/>
      </dsp:nvSpPr>
      <dsp:spPr>
        <a:xfrm rot="5400000">
          <a:off x="-179743" y="3336622"/>
          <a:ext cx="1198288" cy="838802"/>
        </a:xfrm>
        <a:prstGeom prst="chevron">
          <a:avLst/>
        </a:prstGeom>
        <a:solidFill>
          <a:srgbClr val="A6192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0" y="3576280"/>
        <a:ext cx="838802" cy="359486"/>
      </dsp:txXfrm>
    </dsp:sp>
    <dsp:sp modelId="{15433B00-DCFB-4211-A8D5-A85C5B7293CE}">
      <dsp:nvSpPr>
        <dsp:cNvPr id="0" name=""/>
        <dsp:cNvSpPr/>
      </dsp:nvSpPr>
      <dsp:spPr>
        <a:xfrm rot="5400000">
          <a:off x="3378981" y="616699"/>
          <a:ext cx="778887" cy="5859246"/>
        </a:xfrm>
        <a:prstGeom prst="round2SameRect">
          <a:avLst/>
        </a:prstGeom>
        <a:solidFill>
          <a:srgbClr val="E7E6E6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6192E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3700" kern="1200" dirty="0"/>
            <a:t>Recommendations</a:t>
          </a:r>
        </a:p>
      </dsp:txBody>
      <dsp:txXfrm rot="-5400000">
        <a:off x="838802" y="3194900"/>
        <a:ext cx="5821224" cy="7028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0D826-806E-4EEC-915B-7E447A69E4EE}">
      <dsp:nvSpPr>
        <dsp:cNvPr id="0" name=""/>
        <dsp:cNvSpPr/>
      </dsp:nvSpPr>
      <dsp:spPr>
        <a:xfrm>
          <a:off x="0" y="3627"/>
          <a:ext cx="11098696" cy="6162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49ADF-5A9D-45E4-99B0-A5C54A7406CD}">
      <dsp:nvSpPr>
        <dsp:cNvPr id="0" name=""/>
        <dsp:cNvSpPr/>
      </dsp:nvSpPr>
      <dsp:spPr>
        <a:xfrm>
          <a:off x="186405" y="142276"/>
          <a:ext cx="338919" cy="3389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07399-9D23-469B-AFB3-087E78D08967}">
      <dsp:nvSpPr>
        <dsp:cNvPr id="0" name=""/>
        <dsp:cNvSpPr/>
      </dsp:nvSpPr>
      <dsp:spPr>
        <a:xfrm>
          <a:off x="711730" y="3627"/>
          <a:ext cx="10386269" cy="616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16" tIns="65216" rIns="65216" bIns="652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38,000+ rows</a:t>
          </a:r>
        </a:p>
      </dsp:txBody>
      <dsp:txXfrm>
        <a:off x="711730" y="3627"/>
        <a:ext cx="10386269" cy="616216"/>
      </dsp:txXfrm>
    </dsp:sp>
    <dsp:sp modelId="{93861E3E-0CF8-40EC-9491-72E7F54AAC07}">
      <dsp:nvSpPr>
        <dsp:cNvPr id="0" name=""/>
        <dsp:cNvSpPr/>
      </dsp:nvSpPr>
      <dsp:spPr>
        <a:xfrm>
          <a:off x="0" y="773898"/>
          <a:ext cx="11098696" cy="6162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D30690-D116-4890-88E7-FCAE94BBCAEE}">
      <dsp:nvSpPr>
        <dsp:cNvPr id="0" name=""/>
        <dsp:cNvSpPr/>
      </dsp:nvSpPr>
      <dsp:spPr>
        <a:xfrm>
          <a:off x="186405" y="912547"/>
          <a:ext cx="338919" cy="3389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BC570-14C3-4E2D-9A47-FBDA4AA83D21}">
      <dsp:nvSpPr>
        <dsp:cNvPr id="0" name=""/>
        <dsp:cNvSpPr/>
      </dsp:nvSpPr>
      <dsp:spPr>
        <a:xfrm>
          <a:off x="711730" y="773898"/>
          <a:ext cx="10386269" cy="616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16" tIns="65216" rIns="65216" bIns="652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Over 500 healthcare providers across 5 regions</a:t>
          </a:r>
        </a:p>
      </dsp:txBody>
      <dsp:txXfrm>
        <a:off x="711730" y="773898"/>
        <a:ext cx="10386269" cy="616216"/>
      </dsp:txXfrm>
    </dsp:sp>
    <dsp:sp modelId="{4C733B1C-96DC-4ACE-B11E-4EE38E776EAB}">
      <dsp:nvSpPr>
        <dsp:cNvPr id="0" name=""/>
        <dsp:cNvSpPr/>
      </dsp:nvSpPr>
      <dsp:spPr>
        <a:xfrm>
          <a:off x="0" y="1544169"/>
          <a:ext cx="11098696" cy="6162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6A467-B746-4785-93AF-5D77AECDA752}">
      <dsp:nvSpPr>
        <dsp:cNvPr id="0" name=""/>
        <dsp:cNvSpPr/>
      </dsp:nvSpPr>
      <dsp:spPr>
        <a:xfrm>
          <a:off x="186405" y="1682818"/>
          <a:ext cx="338919" cy="3389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05AEB-5DC2-430A-9F26-9E48CED5BEA4}">
      <dsp:nvSpPr>
        <dsp:cNvPr id="0" name=""/>
        <dsp:cNvSpPr/>
      </dsp:nvSpPr>
      <dsp:spPr>
        <a:xfrm>
          <a:off x="711730" y="1544169"/>
          <a:ext cx="10386269" cy="616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16" tIns="65216" rIns="65216" bIns="652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~40 quality metrics per provider </a:t>
          </a:r>
        </a:p>
      </dsp:txBody>
      <dsp:txXfrm>
        <a:off x="711730" y="1544169"/>
        <a:ext cx="10386269" cy="616216"/>
      </dsp:txXfrm>
    </dsp:sp>
    <dsp:sp modelId="{07A7ED8B-51A5-4453-B3B8-AEF8B7A496DC}">
      <dsp:nvSpPr>
        <dsp:cNvPr id="0" name=""/>
        <dsp:cNvSpPr/>
      </dsp:nvSpPr>
      <dsp:spPr>
        <a:xfrm>
          <a:off x="0" y="2314440"/>
          <a:ext cx="11098696" cy="6162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F263A-66C1-46F8-8D77-6EAA918BBF08}">
      <dsp:nvSpPr>
        <dsp:cNvPr id="0" name=""/>
        <dsp:cNvSpPr/>
      </dsp:nvSpPr>
      <dsp:spPr>
        <a:xfrm>
          <a:off x="186405" y="2453089"/>
          <a:ext cx="338919" cy="3389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80B27-13E9-4C72-8CCE-1AE7FBC37435}">
      <dsp:nvSpPr>
        <dsp:cNvPr id="0" name=""/>
        <dsp:cNvSpPr/>
      </dsp:nvSpPr>
      <dsp:spPr>
        <a:xfrm>
          <a:off x="711730" y="2314440"/>
          <a:ext cx="10386269" cy="616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16" tIns="65216" rIns="65216" bIns="652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 populations: Pediatric, </a:t>
          </a:r>
          <a:r>
            <a:rPr lang="en-US" sz="1900" b="1" kern="1200" dirty="0"/>
            <a:t>Adult</a:t>
          </a:r>
          <a:r>
            <a:rPr lang="en-US" sz="1900" kern="1200" dirty="0"/>
            <a:t>, Senior</a:t>
          </a:r>
        </a:p>
      </dsp:txBody>
      <dsp:txXfrm>
        <a:off x="711730" y="2314440"/>
        <a:ext cx="10386269" cy="616216"/>
      </dsp:txXfrm>
    </dsp:sp>
    <dsp:sp modelId="{0F250713-4446-4AC0-BC3F-C7B3F922F81C}">
      <dsp:nvSpPr>
        <dsp:cNvPr id="0" name=""/>
        <dsp:cNvSpPr/>
      </dsp:nvSpPr>
      <dsp:spPr>
        <a:xfrm>
          <a:off x="0" y="3084711"/>
          <a:ext cx="11098696" cy="6162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2A35C-6520-462E-AD0A-0DC9A19C90A7}">
      <dsp:nvSpPr>
        <dsp:cNvPr id="0" name=""/>
        <dsp:cNvSpPr/>
      </dsp:nvSpPr>
      <dsp:spPr>
        <a:xfrm>
          <a:off x="186405" y="3223360"/>
          <a:ext cx="338919" cy="3389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56E3C-B1EA-4E51-9AE4-38D967DACFB2}">
      <dsp:nvSpPr>
        <dsp:cNvPr id="0" name=""/>
        <dsp:cNvSpPr/>
      </dsp:nvSpPr>
      <dsp:spPr>
        <a:xfrm>
          <a:off x="711730" y="3084711"/>
          <a:ext cx="10386269" cy="616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16" tIns="65216" rIns="65216" bIns="652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 year, one data point per provider per population</a:t>
          </a:r>
        </a:p>
      </dsp:txBody>
      <dsp:txXfrm>
        <a:off x="711730" y="3084711"/>
        <a:ext cx="10386269" cy="616216"/>
      </dsp:txXfrm>
    </dsp:sp>
    <dsp:sp modelId="{B20BE9E2-F189-4477-9B71-E2A0402739B8}">
      <dsp:nvSpPr>
        <dsp:cNvPr id="0" name=""/>
        <dsp:cNvSpPr/>
      </dsp:nvSpPr>
      <dsp:spPr>
        <a:xfrm>
          <a:off x="0" y="3854982"/>
          <a:ext cx="11098696" cy="11069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63CEC-002A-44C6-80DB-8356DE518B01}">
      <dsp:nvSpPr>
        <dsp:cNvPr id="0" name=""/>
        <dsp:cNvSpPr/>
      </dsp:nvSpPr>
      <dsp:spPr>
        <a:xfrm>
          <a:off x="186405" y="4239011"/>
          <a:ext cx="338919" cy="33891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2A5D5-A8A0-4D88-95D5-52B164A733E2}">
      <dsp:nvSpPr>
        <dsp:cNvPr id="0" name=""/>
        <dsp:cNvSpPr/>
      </dsp:nvSpPr>
      <dsp:spPr>
        <a:xfrm>
          <a:off x="711730" y="4100363"/>
          <a:ext cx="4994413" cy="616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16" tIns="65216" rIns="65216" bIns="652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 outcomes of interest:</a:t>
          </a:r>
        </a:p>
      </dsp:txBody>
      <dsp:txXfrm>
        <a:off x="711730" y="4100363"/>
        <a:ext cx="4994413" cy="616216"/>
      </dsp:txXfrm>
    </dsp:sp>
    <dsp:sp modelId="{92455F9E-8732-4549-98E4-3B3DC4888173}">
      <dsp:nvSpPr>
        <dsp:cNvPr id="0" name=""/>
        <dsp:cNvSpPr/>
      </dsp:nvSpPr>
      <dsp:spPr>
        <a:xfrm>
          <a:off x="3519530" y="3912802"/>
          <a:ext cx="5391856" cy="1011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216" tIns="65216" rIns="65216" bIns="652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PMPM – Per member per month cost of care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 – Emergency department utilization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RDM – Readmission rates</a:t>
          </a:r>
        </a:p>
      </dsp:txBody>
      <dsp:txXfrm>
        <a:off x="3519530" y="3912802"/>
        <a:ext cx="5391856" cy="101121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0D826-806E-4EEC-915B-7E447A69E4EE}">
      <dsp:nvSpPr>
        <dsp:cNvPr id="0" name=""/>
        <dsp:cNvSpPr/>
      </dsp:nvSpPr>
      <dsp:spPr>
        <a:xfrm>
          <a:off x="0" y="2060"/>
          <a:ext cx="11098696" cy="10445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49ADF-5A9D-45E4-99B0-A5C54A7406CD}">
      <dsp:nvSpPr>
        <dsp:cNvPr id="0" name=""/>
        <dsp:cNvSpPr/>
      </dsp:nvSpPr>
      <dsp:spPr>
        <a:xfrm>
          <a:off x="315967" y="237077"/>
          <a:ext cx="574485" cy="5744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07399-9D23-469B-AFB3-087E78D08967}">
      <dsp:nvSpPr>
        <dsp:cNvPr id="0" name=""/>
        <dsp:cNvSpPr/>
      </dsp:nvSpPr>
      <dsp:spPr>
        <a:xfrm>
          <a:off x="1206419" y="2060"/>
          <a:ext cx="9892276" cy="104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45" tIns="110545" rIns="110545" bIns="1105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Collect data over time to enable time series analyses</a:t>
          </a:r>
        </a:p>
      </dsp:txBody>
      <dsp:txXfrm>
        <a:off x="1206419" y="2060"/>
        <a:ext cx="9892276" cy="1044519"/>
      </dsp:txXfrm>
    </dsp:sp>
    <dsp:sp modelId="{93861E3E-0CF8-40EC-9491-72E7F54AAC07}">
      <dsp:nvSpPr>
        <dsp:cNvPr id="0" name=""/>
        <dsp:cNvSpPr/>
      </dsp:nvSpPr>
      <dsp:spPr>
        <a:xfrm>
          <a:off x="0" y="1307709"/>
          <a:ext cx="11098696" cy="10445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D30690-D116-4890-88E7-FCAE94BBCAEE}">
      <dsp:nvSpPr>
        <dsp:cNvPr id="0" name=""/>
        <dsp:cNvSpPr/>
      </dsp:nvSpPr>
      <dsp:spPr>
        <a:xfrm>
          <a:off x="315967" y="1542726"/>
          <a:ext cx="574485" cy="5744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BC570-14C3-4E2D-9A47-FBDA4AA83D21}">
      <dsp:nvSpPr>
        <dsp:cNvPr id="0" name=""/>
        <dsp:cNvSpPr/>
      </dsp:nvSpPr>
      <dsp:spPr>
        <a:xfrm>
          <a:off x="1206419" y="1307709"/>
          <a:ext cx="9892276" cy="104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45" tIns="110545" rIns="110545" bIns="1105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Follow providers who are not participating in the program in order to study counterfactual</a:t>
          </a:r>
        </a:p>
      </dsp:txBody>
      <dsp:txXfrm>
        <a:off x="1206419" y="1307709"/>
        <a:ext cx="9892276" cy="1044519"/>
      </dsp:txXfrm>
    </dsp:sp>
    <dsp:sp modelId="{4C733B1C-96DC-4ACE-B11E-4EE38E776EAB}">
      <dsp:nvSpPr>
        <dsp:cNvPr id="0" name=""/>
        <dsp:cNvSpPr/>
      </dsp:nvSpPr>
      <dsp:spPr>
        <a:xfrm>
          <a:off x="0" y="2613358"/>
          <a:ext cx="11098696" cy="10445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6A467-B746-4785-93AF-5D77AECDA752}">
      <dsp:nvSpPr>
        <dsp:cNvPr id="0" name=""/>
        <dsp:cNvSpPr/>
      </dsp:nvSpPr>
      <dsp:spPr>
        <a:xfrm>
          <a:off x="315967" y="2848375"/>
          <a:ext cx="574485" cy="5744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05AEB-5DC2-430A-9F26-9E48CED5BEA4}">
      <dsp:nvSpPr>
        <dsp:cNvPr id="0" name=""/>
        <dsp:cNvSpPr/>
      </dsp:nvSpPr>
      <dsp:spPr>
        <a:xfrm>
          <a:off x="1206419" y="2613358"/>
          <a:ext cx="9892276" cy="104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45" tIns="110545" rIns="110545" bIns="1105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Focus on metrics that are highly colinear to identify potential candidates for removal</a:t>
          </a:r>
        </a:p>
      </dsp:txBody>
      <dsp:txXfrm>
        <a:off x="1206419" y="2613358"/>
        <a:ext cx="9892276" cy="1044519"/>
      </dsp:txXfrm>
    </dsp:sp>
    <dsp:sp modelId="{0F250713-4446-4AC0-BC3F-C7B3F922F81C}">
      <dsp:nvSpPr>
        <dsp:cNvPr id="0" name=""/>
        <dsp:cNvSpPr/>
      </dsp:nvSpPr>
      <dsp:spPr>
        <a:xfrm>
          <a:off x="0" y="3919007"/>
          <a:ext cx="11098696" cy="10445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2A35C-6520-462E-AD0A-0DC9A19C90A7}">
      <dsp:nvSpPr>
        <dsp:cNvPr id="0" name=""/>
        <dsp:cNvSpPr/>
      </dsp:nvSpPr>
      <dsp:spPr>
        <a:xfrm>
          <a:off x="315967" y="4154024"/>
          <a:ext cx="574485" cy="5744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56E3C-B1EA-4E51-9AE4-38D967DACFB2}">
      <dsp:nvSpPr>
        <dsp:cNvPr id="0" name=""/>
        <dsp:cNvSpPr/>
      </dsp:nvSpPr>
      <dsp:spPr>
        <a:xfrm>
          <a:off x="1206419" y="3919007"/>
          <a:ext cx="9892276" cy="1044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45" tIns="110545" rIns="110545" bIns="1105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Diversify metrics across CMS-recommended “meaningful measures” areas of focus</a:t>
          </a:r>
        </a:p>
      </dsp:txBody>
      <dsp:txXfrm>
        <a:off x="1206419" y="3919007"/>
        <a:ext cx="9892276" cy="104451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F297-9014-4A3D-8420-CEE17C37AEC4}">
      <dsp:nvSpPr>
        <dsp:cNvPr id="0" name=""/>
        <dsp:cNvSpPr/>
      </dsp:nvSpPr>
      <dsp:spPr>
        <a:xfrm>
          <a:off x="4891" y="234040"/>
          <a:ext cx="2847613" cy="1139045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Needs Assessment</a:t>
          </a:r>
        </a:p>
      </dsp:txBody>
      <dsp:txXfrm>
        <a:off x="574414" y="234040"/>
        <a:ext cx="1708568" cy="1139045"/>
      </dsp:txXfrm>
    </dsp:sp>
    <dsp:sp modelId="{9DEAC7B7-48CF-4667-9165-D636599B58CB}">
      <dsp:nvSpPr>
        <dsp:cNvPr id="0" name=""/>
        <dsp:cNvSpPr/>
      </dsp:nvSpPr>
      <dsp:spPr>
        <a:xfrm>
          <a:off x="2567744" y="234040"/>
          <a:ext cx="2847613" cy="1139045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Program Theory</a:t>
          </a:r>
        </a:p>
      </dsp:txBody>
      <dsp:txXfrm>
        <a:off x="3137267" y="234040"/>
        <a:ext cx="1708568" cy="1139045"/>
      </dsp:txXfrm>
    </dsp:sp>
    <dsp:sp modelId="{4014C1C7-2986-4D1A-AB89-B8FB99DA4943}">
      <dsp:nvSpPr>
        <dsp:cNvPr id="0" name=""/>
        <dsp:cNvSpPr/>
      </dsp:nvSpPr>
      <dsp:spPr>
        <a:xfrm>
          <a:off x="5130596" y="234040"/>
          <a:ext cx="2847613" cy="1139045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 Evaluation</a:t>
          </a:r>
        </a:p>
      </dsp:txBody>
      <dsp:txXfrm>
        <a:off x="5700119" y="234040"/>
        <a:ext cx="1708568" cy="1139045"/>
      </dsp:txXfrm>
    </dsp:sp>
    <dsp:sp modelId="{7D49BC3C-ABF6-4C7B-928E-FECF647BF74E}">
      <dsp:nvSpPr>
        <dsp:cNvPr id="0" name=""/>
        <dsp:cNvSpPr/>
      </dsp:nvSpPr>
      <dsp:spPr>
        <a:xfrm>
          <a:off x="7693449" y="234040"/>
          <a:ext cx="2847613" cy="1139045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Outcome Evaluation</a:t>
          </a:r>
        </a:p>
      </dsp:txBody>
      <dsp:txXfrm>
        <a:off x="8262972" y="234040"/>
        <a:ext cx="1708568" cy="113904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FFE9B-4147-4EBA-BFBF-9BD2B42BC3AB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0A017-2F64-4835-9D36-C498CF4DFA9C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2131-622E-4224-A7A0-F91EDAD8C17C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VBR is early in the Continuous Improvement Cycle</a:t>
          </a:r>
        </a:p>
      </dsp:txBody>
      <dsp:txXfrm>
        <a:off x="1131174" y="4597"/>
        <a:ext cx="5382429" cy="979371"/>
      </dsp:txXfrm>
    </dsp:sp>
    <dsp:sp modelId="{EC86F5F0-0EE5-47DC-91FB-320F7F695EAA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2ADE7-3BC7-4574-8661-73769D2D31BC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D21B-55F4-4494-AA03-DF5C816025AB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More closely aligned measurement </a:t>
          </a:r>
        </a:p>
      </dsp:txBody>
      <dsp:txXfrm>
        <a:off x="1131174" y="1228812"/>
        <a:ext cx="5382429" cy="979371"/>
      </dsp:txXfrm>
    </dsp:sp>
    <dsp:sp modelId="{AE97EE98-BDDE-419A-8EF1-0F2AB5515A03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486D0-8EAD-4240-93E7-7F672753B23F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0C4AE-A30D-44D5-B116-BB2D90BCA839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Majority of progress has been made in cost measurement</a:t>
          </a:r>
        </a:p>
      </dsp:txBody>
      <dsp:txXfrm>
        <a:off x="1131174" y="2453027"/>
        <a:ext cx="5382429" cy="979371"/>
      </dsp:txXfrm>
    </dsp:sp>
    <dsp:sp modelId="{B581E394-B4AE-425C-809F-70448DB3FFEB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D9563-EFF0-4E21-A37B-E23BB5A5F404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8461D-15DE-40FD-904D-C0494F74573B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Complexity of the program inhibits physician engagement</a:t>
          </a:r>
        </a:p>
      </dsp:txBody>
      <dsp:txXfrm>
        <a:off x="1131174" y="3677241"/>
        <a:ext cx="5382429" cy="979371"/>
      </dsp:txXfrm>
    </dsp:sp>
    <dsp:sp modelId="{CE40E024-A817-416D-8573-CF376BDC5C1F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69ACF-1BD5-4FE8-A2ED-41D7E3076A1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F770C-DB91-4B99-9021-DA885A4BABA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Missing a consistent, repeatable evaluation method</a:t>
          </a:r>
        </a:p>
      </dsp:txBody>
      <dsp:txXfrm>
        <a:off x="1131174" y="4901456"/>
        <a:ext cx="5382429" cy="97937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BD192-2072-4ACD-A853-DA1FB95001B6}">
      <dsp:nvSpPr>
        <dsp:cNvPr id="0" name=""/>
        <dsp:cNvSpPr/>
      </dsp:nvSpPr>
      <dsp:spPr>
        <a:xfrm>
          <a:off x="3184" y="189165"/>
          <a:ext cx="3104842" cy="8435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/>
            <a:t>Quality Metrics</a:t>
          </a:r>
          <a:endParaRPr lang="en-US" sz="2300" kern="1200" dirty="0"/>
        </a:p>
      </dsp:txBody>
      <dsp:txXfrm>
        <a:off x="3184" y="189165"/>
        <a:ext cx="3104842" cy="843505"/>
      </dsp:txXfrm>
    </dsp:sp>
    <dsp:sp modelId="{9AAE9AC0-B940-45BC-8899-5CA69D3DB8D1}">
      <dsp:nvSpPr>
        <dsp:cNvPr id="0" name=""/>
        <dsp:cNvSpPr/>
      </dsp:nvSpPr>
      <dsp:spPr>
        <a:xfrm>
          <a:off x="3184" y="1032671"/>
          <a:ext cx="3104842" cy="436815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Collect more data over time to enable better time-series analysis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Eliminate highly correlated metrics, they add no value &amp; this would reduce physician fatigue</a:t>
          </a:r>
        </a:p>
      </dsp:txBody>
      <dsp:txXfrm>
        <a:off x="3184" y="1032671"/>
        <a:ext cx="3104842" cy="4368152"/>
      </dsp:txXfrm>
    </dsp:sp>
    <dsp:sp modelId="{9FB7C6DC-0AB9-4CAB-9FFD-22A462E18DD1}">
      <dsp:nvSpPr>
        <dsp:cNvPr id="0" name=""/>
        <dsp:cNvSpPr/>
      </dsp:nvSpPr>
      <dsp:spPr>
        <a:xfrm>
          <a:off x="3542704" y="189165"/>
          <a:ext cx="3104842" cy="8435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/>
            <a:t>Program-Specific</a:t>
          </a:r>
          <a:endParaRPr lang="en-US" sz="2300" kern="1200"/>
        </a:p>
      </dsp:txBody>
      <dsp:txXfrm>
        <a:off x="3542704" y="189165"/>
        <a:ext cx="3104842" cy="843505"/>
      </dsp:txXfrm>
    </dsp:sp>
    <dsp:sp modelId="{9AA5AA1A-AD09-4ADF-A8FC-C53A7260AF81}">
      <dsp:nvSpPr>
        <dsp:cNvPr id="0" name=""/>
        <dsp:cNvSpPr/>
      </dsp:nvSpPr>
      <dsp:spPr>
        <a:xfrm>
          <a:off x="3542704" y="1032671"/>
          <a:ext cx="3104842" cy="436815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Work with providers to ensure that physicians are translating feedback into process and behavioral changes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Structure incentives to elicit desirable changes</a:t>
          </a:r>
        </a:p>
      </dsp:txBody>
      <dsp:txXfrm>
        <a:off x="3542704" y="1032671"/>
        <a:ext cx="3104842" cy="4368152"/>
      </dsp:txXfrm>
    </dsp:sp>
    <dsp:sp modelId="{0323681A-6931-4BBB-AF00-9F38ECA94F26}">
      <dsp:nvSpPr>
        <dsp:cNvPr id="0" name=""/>
        <dsp:cNvSpPr/>
      </dsp:nvSpPr>
      <dsp:spPr>
        <a:xfrm>
          <a:off x="7082225" y="189165"/>
          <a:ext cx="3104842" cy="8435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/>
            <a:t>Evaluation of the Program</a:t>
          </a:r>
          <a:endParaRPr lang="en-US" sz="2300" kern="1200"/>
        </a:p>
      </dsp:txBody>
      <dsp:txXfrm>
        <a:off x="7082225" y="189165"/>
        <a:ext cx="3104842" cy="843505"/>
      </dsp:txXfrm>
    </dsp:sp>
    <dsp:sp modelId="{76F63F48-BCDD-4A34-91F3-5F81E81DC3F8}">
      <dsp:nvSpPr>
        <dsp:cNvPr id="0" name=""/>
        <dsp:cNvSpPr/>
      </dsp:nvSpPr>
      <dsp:spPr>
        <a:xfrm>
          <a:off x="7082225" y="1032671"/>
          <a:ext cx="3104842" cy="436815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Measure outcomes related to health and patient experience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Assess the causal effect of the program using a control group 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Gather patient-level data in order to understand how the program is affecting patients, not just providers and payor</a:t>
          </a:r>
        </a:p>
      </dsp:txBody>
      <dsp:txXfrm>
        <a:off x="7082225" y="1032671"/>
        <a:ext cx="3104842" cy="4368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FFE9B-4147-4EBA-BFBF-9BD2B42BC3AB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0A017-2F64-4835-9D36-C498CF4DFA9C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2131-622E-4224-A7A0-F91EDAD8C17C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VBR is early in the Continuous Improvement Cycle</a:t>
          </a:r>
        </a:p>
      </dsp:txBody>
      <dsp:txXfrm>
        <a:off x="1131174" y="4597"/>
        <a:ext cx="5382429" cy="979371"/>
      </dsp:txXfrm>
    </dsp:sp>
    <dsp:sp modelId="{EC86F5F0-0EE5-47DC-91FB-320F7F695EAA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2ADE7-3BC7-4574-8661-73769D2D31BC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D21B-55F4-4494-AA03-DF5C816025AB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More closely aligned measurement </a:t>
          </a:r>
        </a:p>
      </dsp:txBody>
      <dsp:txXfrm>
        <a:off x="1131174" y="1228812"/>
        <a:ext cx="5382429" cy="979371"/>
      </dsp:txXfrm>
    </dsp:sp>
    <dsp:sp modelId="{AE97EE98-BDDE-419A-8EF1-0F2AB5515A03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486D0-8EAD-4240-93E7-7F672753B23F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0C4AE-A30D-44D5-B116-BB2D90BCA839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Majority of progress has been made in cost measurement</a:t>
          </a:r>
        </a:p>
      </dsp:txBody>
      <dsp:txXfrm>
        <a:off x="1131174" y="2453027"/>
        <a:ext cx="5382429" cy="979371"/>
      </dsp:txXfrm>
    </dsp:sp>
    <dsp:sp modelId="{B581E394-B4AE-425C-809F-70448DB3FFEB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D9563-EFF0-4E21-A37B-E23BB5A5F404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8461D-15DE-40FD-904D-C0494F74573B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Complexity of the program inhibits physician engagement</a:t>
          </a:r>
        </a:p>
      </dsp:txBody>
      <dsp:txXfrm>
        <a:off x="1131174" y="3677241"/>
        <a:ext cx="5382429" cy="979371"/>
      </dsp:txXfrm>
    </dsp:sp>
    <dsp:sp modelId="{CE40E024-A817-416D-8573-CF376BDC5C1F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69ACF-1BD5-4FE8-A2ED-41D7E3076A1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F770C-DB91-4B99-9021-DA885A4BABA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Missing a consistent, repeatable evaluation method</a:t>
          </a:r>
        </a:p>
      </dsp:txBody>
      <dsp:txXfrm>
        <a:off x="1131174" y="4901456"/>
        <a:ext cx="5382429" cy="979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F297-9014-4A3D-8420-CEE17C37AEC4}">
      <dsp:nvSpPr>
        <dsp:cNvPr id="0" name=""/>
        <dsp:cNvSpPr/>
      </dsp:nvSpPr>
      <dsp:spPr>
        <a:xfrm>
          <a:off x="4914" y="259131"/>
          <a:ext cx="2860706" cy="1144282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Needs Assessment</a:t>
          </a:r>
        </a:p>
      </dsp:txBody>
      <dsp:txXfrm>
        <a:off x="577055" y="259131"/>
        <a:ext cx="1716424" cy="1144282"/>
      </dsp:txXfrm>
    </dsp:sp>
    <dsp:sp modelId="{9DEAC7B7-48CF-4667-9165-D636599B58CB}">
      <dsp:nvSpPr>
        <dsp:cNvPr id="0" name=""/>
        <dsp:cNvSpPr/>
      </dsp:nvSpPr>
      <dsp:spPr>
        <a:xfrm>
          <a:off x="2579550" y="259131"/>
          <a:ext cx="2860706" cy="1144282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Program Theory</a:t>
          </a:r>
        </a:p>
      </dsp:txBody>
      <dsp:txXfrm>
        <a:off x="3151691" y="259131"/>
        <a:ext cx="1716424" cy="1144282"/>
      </dsp:txXfrm>
    </dsp:sp>
    <dsp:sp modelId="{4014C1C7-2986-4D1A-AB89-B8FB99DA4943}">
      <dsp:nvSpPr>
        <dsp:cNvPr id="0" name=""/>
        <dsp:cNvSpPr/>
      </dsp:nvSpPr>
      <dsp:spPr>
        <a:xfrm>
          <a:off x="5154186" y="259131"/>
          <a:ext cx="2860706" cy="1144282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 Evaluation</a:t>
          </a:r>
        </a:p>
      </dsp:txBody>
      <dsp:txXfrm>
        <a:off x="5726327" y="259131"/>
        <a:ext cx="1716424" cy="1144282"/>
      </dsp:txXfrm>
    </dsp:sp>
    <dsp:sp modelId="{7D49BC3C-ABF6-4C7B-928E-FECF647BF74E}">
      <dsp:nvSpPr>
        <dsp:cNvPr id="0" name=""/>
        <dsp:cNvSpPr/>
      </dsp:nvSpPr>
      <dsp:spPr>
        <a:xfrm>
          <a:off x="7728822" y="259131"/>
          <a:ext cx="2860706" cy="1144282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Outcome Evaluation</a:t>
          </a:r>
        </a:p>
      </dsp:txBody>
      <dsp:txXfrm>
        <a:off x="8300963" y="259131"/>
        <a:ext cx="1716424" cy="11442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F297-9014-4A3D-8420-CEE17C37AEC4}">
      <dsp:nvSpPr>
        <dsp:cNvPr id="0" name=""/>
        <dsp:cNvSpPr/>
      </dsp:nvSpPr>
      <dsp:spPr>
        <a:xfrm>
          <a:off x="4777" y="240475"/>
          <a:ext cx="2780800" cy="1112320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Needs Assessment</a:t>
          </a:r>
        </a:p>
      </dsp:txBody>
      <dsp:txXfrm>
        <a:off x="560937" y="240475"/>
        <a:ext cx="1668480" cy="1112320"/>
      </dsp:txXfrm>
    </dsp:sp>
    <dsp:sp modelId="{9DEAC7B7-48CF-4667-9165-D636599B58CB}">
      <dsp:nvSpPr>
        <dsp:cNvPr id="0" name=""/>
        <dsp:cNvSpPr/>
      </dsp:nvSpPr>
      <dsp:spPr>
        <a:xfrm>
          <a:off x="2507497" y="240475"/>
          <a:ext cx="2780800" cy="1112320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Program Theory</a:t>
          </a:r>
        </a:p>
      </dsp:txBody>
      <dsp:txXfrm>
        <a:off x="3063657" y="240475"/>
        <a:ext cx="1668480" cy="1112320"/>
      </dsp:txXfrm>
    </dsp:sp>
    <dsp:sp modelId="{4014C1C7-2986-4D1A-AB89-B8FB99DA4943}">
      <dsp:nvSpPr>
        <dsp:cNvPr id="0" name=""/>
        <dsp:cNvSpPr/>
      </dsp:nvSpPr>
      <dsp:spPr>
        <a:xfrm>
          <a:off x="5010218" y="240475"/>
          <a:ext cx="2780800" cy="1112320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 Evaluation</a:t>
          </a:r>
        </a:p>
      </dsp:txBody>
      <dsp:txXfrm>
        <a:off x="5566378" y="240475"/>
        <a:ext cx="1668480" cy="1112320"/>
      </dsp:txXfrm>
    </dsp:sp>
    <dsp:sp modelId="{7D49BC3C-ABF6-4C7B-928E-FECF647BF74E}">
      <dsp:nvSpPr>
        <dsp:cNvPr id="0" name=""/>
        <dsp:cNvSpPr/>
      </dsp:nvSpPr>
      <dsp:spPr>
        <a:xfrm>
          <a:off x="7512939" y="240475"/>
          <a:ext cx="2780800" cy="1112320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Outcome Evaluation</a:t>
          </a:r>
        </a:p>
      </dsp:txBody>
      <dsp:txXfrm>
        <a:off x="8069099" y="240475"/>
        <a:ext cx="1668480" cy="1112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F297-9014-4A3D-8420-CEE17C37AEC4}">
      <dsp:nvSpPr>
        <dsp:cNvPr id="0" name=""/>
        <dsp:cNvSpPr/>
      </dsp:nvSpPr>
      <dsp:spPr>
        <a:xfrm>
          <a:off x="4866" y="264742"/>
          <a:ext cx="2832649" cy="1133059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Needs Assessment</a:t>
          </a:r>
        </a:p>
      </dsp:txBody>
      <dsp:txXfrm>
        <a:off x="571396" y="264742"/>
        <a:ext cx="1699590" cy="1133059"/>
      </dsp:txXfrm>
    </dsp:sp>
    <dsp:sp modelId="{9DEAC7B7-48CF-4667-9165-D636599B58CB}">
      <dsp:nvSpPr>
        <dsp:cNvPr id="0" name=""/>
        <dsp:cNvSpPr/>
      </dsp:nvSpPr>
      <dsp:spPr>
        <a:xfrm>
          <a:off x="2554251" y="264742"/>
          <a:ext cx="2832649" cy="1133059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Program Theory</a:t>
          </a:r>
        </a:p>
      </dsp:txBody>
      <dsp:txXfrm>
        <a:off x="3120781" y="264742"/>
        <a:ext cx="1699590" cy="1133059"/>
      </dsp:txXfrm>
    </dsp:sp>
    <dsp:sp modelId="{4014C1C7-2986-4D1A-AB89-B8FB99DA4943}">
      <dsp:nvSpPr>
        <dsp:cNvPr id="0" name=""/>
        <dsp:cNvSpPr/>
      </dsp:nvSpPr>
      <dsp:spPr>
        <a:xfrm>
          <a:off x="5103636" y="264742"/>
          <a:ext cx="2832649" cy="1133059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 Evaluation</a:t>
          </a:r>
        </a:p>
      </dsp:txBody>
      <dsp:txXfrm>
        <a:off x="5670166" y="264742"/>
        <a:ext cx="1699590" cy="1133059"/>
      </dsp:txXfrm>
    </dsp:sp>
    <dsp:sp modelId="{7D49BC3C-ABF6-4C7B-928E-FECF647BF74E}">
      <dsp:nvSpPr>
        <dsp:cNvPr id="0" name=""/>
        <dsp:cNvSpPr/>
      </dsp:nvSpPr>
      <dsp:spPr>
        <a:xfrm>
          <a:off x="7653020" y="264742"/>
          <a:ext cx="2832649" cy="1133059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Outcome Evaluation</a:t>
          </a:r>
        </a:p>
      </dsp:txBody>
      <dsp:txXfrm>
        <a:off x="8219550" y="264742"/>
        <a:ext cx="1699590" cy="11330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A7678-4357-4DEC-8AC8-1EF8B73845A7}">
      <dsp:nvSpPr>
        <dsp:cNvPr id="0" name=""/>
        <dsp:cNvSpPr/>
      </dsp:nvSpPr>
      <dsp:spPr>
        <a:xfrm>
          <a:off x="-21810" y="8991"/>
          <a:ext cx="11041982" cy="10046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48D72-E635-43D7-A1F5-FC62A03D30E0}">
      <dsp:nvSpPr>
        <dsp:cNvPr id="0" name=""/>
        <dsp:cNvSpPr/>
      </dsp:nvSpPr>
      <dsp:spPr>
        <a:xfrm>
          <a:off x="282088" y="235032"/>
          <a:ext cx="552542" cy="5525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F304-1010-4EB7-A662-8BDCD35B0AFC}">
      <dsp:nvSpPr>
        <dsp:cNvPr id="0" name=""/>
        <dsp:cNvSpPr/>
      </dsp:nvSpPr>
      <dsp:spPr>
        <a:xfrm>
          <a:off x="1138530" y="8991"/>
          <a:ext cx="9879372" cy="1004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323" tIns="106323" rIns="106323" bIns="1063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strength of evidence on the effectiveness VBR improving health delivery and patient outcomes is mixed and modest.</a:t>
          </a:r>
        </a:p>
      </dsp:txBody>
      <dsp:txXfrm>
        <a:off x="1138530" y="8991"/>
        <a:ext cx="9879372" cy="1004623"/>
      </dsp:txXfrm>
    </dsp:sp>
    <dsp:sp modelId="{6DA535CF-899D-486C-94C9-1920720E60E3}">
      <dsp:nvSpPr>
        <dsp:cNvPr id="0" name=""/>
        <dsp:cNvSpPr/>
      </dsp:nvSpPr>
      <dsp:spPr>
        <a:xfrm>
          <a:off x="-21810" y="1264771"/>
          <a:ext cx="11041982" cy="10046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6DC68-4476-40EB-AF6D-8AB326C8B502}">
      <dsp:nvSpPr>
        <dsp:cNvPr id="0" name=""/>
        <dsp:cNvSpPr/>
      </dsp:nvSpPr>
      <dsp:spPr>
        <a:xfrm>
          <a:off x="282088" y="1490811"/>
          <a:ext cx="552542" cy="5525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6A97E-B1DA-48A0-A99F-88B99F3D2D49}">
      <dsp:nvSpPr>
        <dsp:cNvPr id="0" name=""/>
        <dsp:cNvSpPr/>
      </dsp:nvSpPr>
      <dsp:spPr>
        <a:xfrm>
          <a:off x="1297736" y="1264771"/>
          <a:ext cx="9560960" cy="1004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323" tIns="106323" rIns="106323" bIns="1063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Many studies were over a short time frame. </a:t>
          </a:r>
        </a:p>
      </dsp:txBody>
      <dsp:txXfrm>
        <a:off x="1297736" y="1264771"/>
        <a:ext cx="9560960" cy="1004623"/>
      </dsp:txXfrm>
    </dsp:sp>
    <dsp:sp modelId="{B095F338-04B2-4871-9378-1076B2BF8787}">
      <dsp:nvSpPr>
        <dsp:cNvPr id="0" name=""/>
        <dsp:cNvSpPr/>
      </dsp:nvSpPr>
      <dsp:spPr>
        <a:xfrm>
          <a:off x="-21810" y="2520550"/>
          <a:ext cx="11041982" cy="10046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16216-6AB9-4448-BABD-5F4B278554D0}">
      <dsp:nvSpPr>
        <dsp:cNvPr id="0" name=""/>
        <dsp:cNvSpPr/>
      </dsp:nvSpPr>
      <dsp:spPr>
        <a:xfrm>
          <a:off x="282088" y="2746590"/>
          <a:ext cx="552542" cy="5525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F40D9-C0C2-4387-9989-AE187D2B89E1}">
      <dsp:nvSpPr>
        <dsp:cNvPr id="0" name=""/>
        <dsp:cNvSpPr/>
      </dsp:nvSpPr>
      <dsp:spPr>
        <a:xfrm>
          <a:off x="1297736" y="2520550"/>
          <a:ext cx="9560960" cy="1004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323" tIns="106323" rIns="106323" bIns="1063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Longer study period may allow better observation of long-term outcomes.</a:t>
          </a:r>
        </a:p>
      </dsp:txBody>
      <dsp:txXfrm>
        <a:off x="1297736" y="2520550"/>
        <a:ext cx="9560960" cy="1004623"/>
      </dsp:txXfrm>
    </dsp:sp>
    <dsp:sp modelId="{95C8B44A-4A45-49FE-BEEE-AE72B922531A}">
      <dsp:nvSpPr>
        <dsp:cNvPr id="0" name=""/>
        <dsp:cNvSpPr/>
      </dsp:nvSpPr>
      <dsp:spPr>
        <a:xfrm>
          <a:off x="-21810" y="3776329"/>
          <a:ext cx="11041982" cy="10046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F1936-770C-4891-A610-0678114A9390}">
      <dsp:nvSpPr>
        <dsp:cNvPr id="0" name=""/>
        <dsp:cNvSpPr/>
      </dsp:nvSpPr>
      <dsp:spPr>
        <a:xfrm>
          <a:off x="282088" y="4002369"/>
          <a:ext cx="552542" cy="5525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E79CE-3439-4133-9E0A-9D894970C790}">
      <dsp:nvSpPr>
        <dsp:cNvPr id="0" name=""/>
        <dsp:cNvSpPr/>
      </dsp:nvSpPr>
      <dsp:spPr>
        <a:xfrm>
          <a:off x="1092640" y="3776329"/>
          <a:ext cx="9971151" cy="1004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323" tIns="106323" rIns="106323" bIns="1063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There are mixed results regarding the success of pay for performance programs; most programs show no association with lower cost outcomes and better health outcomes</a:t>
          </a:r>
        </a:p>
      </dsp:txBody>
      <dsp:txXfrm>
        <a:off x="1092640" y="3776329"/>
        <a:ext cx="9971151" cy="10046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F297-9014-4A3D-8420-CEE17C37AEC4}">
      <dsp:nvSpPr>
        <dsp:cNvPr id="0" name=""/>
        <dsp:cNvSpPr/>
      </dsp:nvSpPr>
      <dsp:spPr>
        <a:xfrm>
          <a:off x="4891" y="234040"/>
          <a:ext cx="2847613" cy="1139045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Needs Assessment</a:t>
          </a:r>
        </a:p>
      </dsp:txBody>
      <dsp:txXfrm>
        <a:off x="574414" y="234040"/>
        <a:ext cx="1708568" cy="1139045"/>
      </dsp:txXfrm>
    </dsp:sp>
    <dsp:sp modelId="{9DEAC7B7-48CF-4667-9165-D636599B58CB}">
      <dsp:nvSpPr>
        <dsp:cNvPr id="0" name=""/>
        <dsp:cNvSpPr/>
      </dsp:nvSpPr>
      <dsp:spPr>
        <a:xfrm>
          <a:off x="2567744" y="234040"/>
          <a:ext cx="2847613" cy="1139045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Program Theory</a:t>
          </a:r>
        </a:p>
      </dsp:txBody>
      <dsp:txXfrm>
        <a:off x="3137267" y="234040"/>
        <a:ext cx="1708568" cy="1139045"/>
      </dsp:txXfrm>
    </dsp:sp>
    <dsp:sp modelId="{4014C1C7-2986-4D1A-AB89-B8FB99DA4943}">
      <dsp:nvSpPr>
        <dsp:cNvPr id="0" name=""/>
        <dsp:cNvSpPr/>
      </dsp:nvSpPr>
      <dsp:spPr>
        <a:xfrm>
          <a:off x="5130596" y="234040"/>
          <a:ext cx="2847613" cy="1139045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 Evaluation</a:t>
          </a:r>
        </a:p>
      </dsp:txBody>
      <dsp:txXfrm>
        <a:off x="5700119" y="234040"/>
        <a:ext cx="1708568" cy="1139045"/>
      </dsp:txXfrm>
    </dsp:sp>
    <dsp:sp modelId="{7D49BC3C-ABF6-4C7B-928E-FECF647BF74E}">
      <dsp:nvSpPr>
        <dsp:cNvPr id="0" name=""/>
        <dsp:cNvSpPr/>
      </dsp:nvSpPr>
      <dsp:spPr>
        <a:xfrm>
          <a:off x="7693449" y="234040"/>
          <a:ext cx="2847613" cy="1139045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Outcome Evaluation</a:t>
          </a:r>
        </a:p>
      </dsp:txBody>
      <dsp:txXfrm>
        <a:off x="8262972" y="234040"/>
        <a:ext cx="1708568" cy="11390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399E2-F633-4423-924A-F5C7BE87B6FB}">
      <dsp:nvSpPr>
        <dsp:cNvPr id="0" name=""/>
        <dsp:cNvSpPr/>
      </dsp:nvSpPr>
      <dsp:spPr>
        <a:xfrm rot="5400000">
          <a:off x="6731505" y="-2838935"/>
          <a:ext cx="83820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200" kern="1200" dirty="0"/>
            <a:t>Collect qualitative data through surveys</a:t>
          </a:r>
        </a:p>
      </dsp:txBody>
      <dsp:txXfrm rot="-5400000">
        <a:off x="3785615" y="147873"/>
        <a:ext cx="6689066" cy="756368"/>
      </dsp:txXfrm>
    </dsp:sp>
    <dsp:sp modelId="{507377E2-7BB4-4ECE-9DC5-705E433404DA}">
      <dsp:nvSpPr>
        <dsp:cNvPr id="0" name=""/>
        <dsp:cNvSpPr/>
      </dsp:nvSpPr>
      <dsp:spPr>
        <a:xfrm>
          <a:off x="0" y="2178"/>
          <a:ext cx="3785616" cy="10477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Effectiveness of Feedback</a:t>
          </a:r>
        </a:p>
      </dsp:txBody>
      <dsp:txXfrm>
        <a:off x="51147" y="53325"/>
        <a:ext cx="3683322" cy="945461"/>
      </dsp:txXfrm>
    </dsp:sp>
    <dsp:sp modelId="{A09AEF5C-4094-424D-A77F-D65467D3B1C3}">
      <dsp:nvSpPr>
        <dsp:cNvPr id="0" name=""/>
        <dsp:cNvSpPr/>
      </dsp:nvSpPr>
      <dsp:spPr>
        <a:xfrm rot="5400000">
          <a:off x="6731505" y="-1738791"/>
          <a:ext cx="83820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200" kern="1200" dirty="0"/>
            <a:t>Evaluate if there is a change in behavior or processes</a:t>
          </a:r>
        </a:p>
      </dsp:txBody>
      <dsp:txXfrm rot="-5400000">
        <a:off x="3785615" y="1248017"/>
        <a:ext cx="6689066" cy="756368"/>
      </dsp:txXfrm>
    </dsp:sp>
    <dsp:sp modelId="{58664692-BE87-460D-A0FF-BCE2D45709BB}">
      <dsp:nvSpPr>
        <dsp:cNvPr id="0" name=""/>
        <dsp:cNvSpPr/>
      </dsp:nvSpPr>
      <dsp:spPr>
        <a:xfrm>
          <a:off x="0" y="1102322"/>
          <a:ext cx="3785616" cy="10477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Process Changes</a:t>
          </a:r>
        </a:p>
      </dsp:txBody>
      <dsp:txXfrm>
        <a:off x="51147" y="1153469"/>
        <a:ext cx="3683322" cy="945461"/>
      </dsp:txXfrm>
    </dsp:sp>
    <dsp:sp modelId="{ABE352B6-5226-4A1B-A72A-B283CAC048C7}">
      <dsp:nvSpPr>
        <dsp:cNvPr id="0" name=""/>
        <dsp:cNvSpPr/>
      </dsp:nvSpPr>
      <dsp:spPr>
        <a:xfrm rot="5400000">
          <a:off x="6731505" y="-638648"/>
          <a:ext cx="83820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200" kern="1200" dirty="0"/>
            <a:t>Survey patients </a:t>
          </a:r>
        </a:p>
      </dsp:txBody>
      <dsp:txXfrm rot="-5400000">
        <a:off x="3785615" y="2348160"/>
        <a:ext cx="6689066" cy="756368"/>
      </dsp:txXfrm>
    </dsp:sp>
    <dsp:sp modelId="{896642D7-1A85-430B-AD77-3DB583397A67}">
      <dsp:nvSpPr>
        <dsp:cNvPr id="0" name=""/>
        <dsp:cNvSpPr/>
      </dsp:nvSpPr>
      <dsp:spPr>
        <a:xfrm>
          <a:off x="0" y="2202465"/>
          <a:ext cx="3785616" cy="10477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Patient Experience</a:t>
          </a:r>
        </a:p>
      </dsp:txBody>
      <dsp:txXfrm>
        <a:off x="51147" y="2253612"/>
        <a:ext cx="3683322" cy="945461"/>
      </dsp:txXfrm>
    </dsp:sp>
    <dsp:sp modelId="{310EB148-4E5B-4BBC-A51A-DCAFC5A91508}">
      <dsp:nvSpPr>
        <dsp:cNvPr id="0" name=""/>
        <dsp:cNvSpPr/>
      </dsp:nvSpPr>
      <dsp:spPr>
        <a:xfrm rot="5400000">
          <a:off x="6731505" y="461495"/>
          <a:ext cx="83820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200" kern="1200" dirty="0"/>
            <a:t>Collect healthcare quality outcomes directly</a:t>
          </a:r>
        </a:p>
      </dsp:txBody>
      <dsp:txXfrm rot="-5400000">
        <a:off x="3785615" y="3448303"/>
        <a:ext cx="6689066" cy="756368"/>
      </dsp:txXfrm>
    </dsp:sp>
    <dsp:sp modelId="{E665A5B0-5381-4FC3-97C3-B8C51E8CCD3B}">
      <dsp:nvSpPr>
        <dsp:cNvPr id="0" name=""/>
        <dsp:cNvSpPr/>
      </dsp:nvSpPr>
      <dsp:spPr>
        <a:xfrm>
          <a:off x="0" y="3302609"/>
          <a:ext cx="3785616" cy="10477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Population health management</a:t>
          </a:r>
        </a:p>
      </dsp:txBody>
      <dsp:txXfrm>
        <a:off x="51147" y="3353756"/>
        <a:ext cx="3683322" cy="9454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F297-9014-4A3D-8420-CEE17C37AEC4}">
      <dsp:nvSpPr>
        <dsp:cNvPr id="0" name=""/>
        <dsp:cNvSpPr/>
      </dsp:nvSpPr>
      <dsp:spPr>
        <a:xfrm>
          <a:off x="4891" y="234040"/>
          <a:ext cx="2847613" cy="1139045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Needs Assessment</a:t>
          </a:r>
        </a:p>
      </dsp:txBody>
      <dsp:txXfrm>
        <a:off x="574414" y="234040"/>
        <a:ext cx="1708568" cy="1139045"/>
      </dsp:txXfrm>
    </dsp:sp>
    <dsp:sp modelId="{9DEAC7B7-48CF-4667-9165-D636599B58CB}">
      <dsp:nvSpPr>
        <dsp:cNvPr id="0" name=""/>
        <dsp:cNvSpPr/>
      </dsp:nvSpPr>
      <dsp:spPr>
        <a:xfrm>
          <a:off x="2567744" y="234040"/>
          <a:ext cx="2847613" cy="1139045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Program Theory</a:t>
          </a:r>
        </a:p>
      </dsp:txBody>
      <dsp:txXfrm>
        <a:off x="3137267" y="234040"/>
        <a:ext cx="1708568" cy="1139045"/>
      </dsp:txXfrm>
    </dsp:sp>
    <dsp:sp modelId="{4014C1C7-2986-4D1A-AB89-B8FB99DA4943}">
      <dsp:nvSpPr>
        <dsp:cNvPr id="0" name=""/>
        <dsp:cNvSpPr/>
      </dsp:nvSpPr>
      <dsp:spPr>
        <a:xfrm>
          <a:off x="5130596" y="234040"/>
          <a:ext cx="2847613" cy="1139045"/>
        </a:xfrm>
        <a:prstGeom prst="chevron">
          <a:avLst/>
        </a:prstGeom>
        <a:solidFill>
          <a:srgbClr val="A6192E">
            <a:tint val="66000"/>
            <a:satMod val="16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 Evaluation</a:t>
          </a:r>
        </a:p>
      </dsp:txBody>
      <dsp:txXfrm>
        <a:off x="5700119" y="234040"/>
        <a:ext cx="1708568" cy="1139045"/>
      </dsp:txXfrm>
    </dsp:sp>
    <dsp:sp modelId="{7D49BC3C-ABF6-4C7B-928E-FECF647BF74E}">
      <dsp:nvSpPr>
        <dsp:cNvPr id="0" name=""/>
        <dsp:cNvSpPr/>
      </dsp:nvSpPr>
      <dsp:spPr>
        <a:xfrm>
          <a:off x="7693449" y="234040"/>
          <a:ext cx="2847613" cy="1139045"/>
        </a:xfrm>
        <a:prstGeom prst="chevron">
          <a:avLst/>
        </a:prstGeom>
        <a:solidFill>
          <a:srgbClr val="A6192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Outcome Evaluation</a:t>
          </a:r>
        </a:p>
      </dsp:txBody>
      <dsp:txXfrm>
        <a:off x="8262972" y="234040"/>
        <a:ext cx="1708568" cy="1139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2T05:35:40.4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2T05:35:40.4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A6300-5F7A-455F-8AAC-E69DE14C50F4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FAE24-E2EE-4AD4-AB48-7C4BE982B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5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hc.com/content/dam/uhcdotcom/en/ValueBasedCare/PDFs/VBC-Nov2016-Online-Report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22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3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CMS “Meaningful Measures” data in appendix identifies highest priorities for quality improvement and measurement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85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Eijkenaar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Frank, Martin Emmert, Manfred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Scheppach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Oliver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Schöffski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"Effects of pay for performance in health care: a systematic review of systematic reviews."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 policy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110, no. 2-3 (2013): 115-130.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err="1"/>
              <a:t>Damberg</a:t>
            </a:r>
            <a:r>
              <a:rPr lang="en-US" dirty="0"/>
              <a:t> CL, </a:t>
            </a:r>
            <a:r>
              <a:rPr lang="en-US" dirty="0" err="1"/>
              <a:t>Sorbero</a:t>
            </a:r>
            <a:r>
              <a:rPr lang="en-US" dirty="0"/>
              <a:t> ME, Lovejoy SL, et al. Measuring Success in Health Care Value-Based Purchasing Programs: Findings from an Environmental Scan, Literature Review, and Expert Panel Discussions. Rand Health Q 2014;4:9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79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Low sample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7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50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discussing Adult specifically, but other populations were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04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kind of, the region does not seem to be affecting the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78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may or may not be significant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25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09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back pain as an example, statins as a counter example. Annual EKG screening did reduce ED score. Longer time to reflect cost outcomes. Talk about the metrics: Annual EKG screening and medication adherence (PMPM cost goes up and RDM goes down) made sense. All the significant ones are the STARS ratings.</a:t>
            </a:r>
          </a:p>
          <a:p>
            <a:r>
              <a:rPr lang="en-US" dirty="0"/>
              <a:t>Opioids should be orange and highlighted in presentation </a:t>
            </a:r>
          </a:p>
          <a:p>
            <a:r>
              <a:rPr lang="en-US" dirty="0"/>
              <a:t>Explain why cost should be lower and score should be higher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2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57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Continued data collection will make results of the program more clear/ accurate. If we had a control group would have made our life easier. There might not be linear trends but there could be clustering (control vs treatment)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99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1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quality metrics increase the PMPM cost in short term but probably drive down costs long term. </a:t>
            </a:r>
          </a:p>
          <a:p>
            <a:r>
              <a:rPr lang="en-US" dirty="0"/>
              <a:t>Cardiac issues are short term diseases and hence they might affect the cost sooner than breast or colorectal screening.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89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68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quality metrics increase the PMPM cost in short term but probably drive down costs long term. </a:t>
            </a:r>
          </a:p>
          <a:p>
            <a:r>
              <a:rPr lang="en-US" dirty="0"/>
              <a:t>Cardiac issues are short term diseases and hence they might affect the cost sooner than breast or colorectal screening.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0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quality metrics increase the PMPM cost in short term but probably drive down costs long term. </a:t>
            </a:r>
          </a:p>
          <a:p>
            <a:r>
              <a:rPr lang="en-US" dirty="0"/>
              <a:t>Cardiac issues are short term diseases and hence they might affect the cost sooner than breast or colorectal screening.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quality metrics increase the PMPM cost in short term but probably drive down costs long term. </a:t>
            </a:r>
          </a:p>
          <a:p>
            <a:r>
              <a:rPr lang="en-US" dirty="0"/>
              <a:t>Cardiac issues are short term diseases and hence they might affect the cost sooner than breast or colorectal screening.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46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93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07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VBR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92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50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24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261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58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47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900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24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825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82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2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Also helps explore reasons for certain features not working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886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13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21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13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178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425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291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816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753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10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Detailed framework and further readings included in appendix</a:t>
            </a:r>
          </a:p>
          <a:p>
            <a:r>
              <a:rPr lang="en-US" dirty="0"/>
              <a:t>This framework can be used in future evaluations of TPP</a:t>
            </a:r>
          </a:p>
          <a:p>
            <a:r>
              <a:rPr lang="en-US" dirty="0"/>
              <a:t>This is how we will be presenting today, given in the handout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508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85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75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496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440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218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67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159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114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Medication adherence should not be orange, correlation matrix (just with breast cancer screening collinearities) </a:t>
            </a:r>
          </a:p>
          <a:p>
            <a:r>
              <a:rPr lang="en-US" dirty="0" err="1"/>
              <a:t>Ekg</a:t>
            </a:r>
            <a:r>
              <a:rPr lang="en-US" dirty="0"/>
              <a:t> and eye exam in ED score should be orange</a:t>
            </a:r>
          </a:p>
          <a:p>
            <a:r>
              <a:rPr lang="en-US" dirty="0"/>
              <a:t>Breast cancer screening highly collinear with almost everything </a:t>
            </a:r>
          </a:p>
          <a:p>
            <a:r>
              <a:rPr lang="en-US" dirty="0"/>
              <a:t>Potential metrics to look out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10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population is doctors. Ultimate client/ population are patients.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26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Miller, H. (2017)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Fee-for-service payment does not assure that the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services a patient receives are appropriate, high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quality, or achieve the results the patient needs;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Fee-for-service payment rates are often less than the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cost providers incur in delivering high-quality,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appropriate care;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no fees at all for many important, high-value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services;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impossible for patients or payers to predict the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total cost of treating a health problem and to compare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costs across providers.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problems are inter-related in ways that make it</a:t>
            </a:r>
          </a:p>
          <a:p>
            <a:pPr marL="0" indent="0">
              <a:buFontTx/>
              <a:buNone/>
            </a:pPr>
            <a:r>
              <a:rPr lang="en-US" dirty="0"/>
              <a:t>difficult or impossible to solve one without also solving</a:t>
            </a:r>
          </a:p>
          <a:p>
            <a:pPr marL="0" indent="0">
              <a:buFontTx/>
              <a:buNone/>
            </a:pPr>
            <a:r>
              <a:rPr lang="en-US" dirty="0"/>
              <a:t>the others. A key reason that most value-based payment</a:t>
            </a:r>
          </a:p>
          <a:p>
            <a:pPr marL="0" indent="0">
              <a:buFontTx/>
              <a:buNone/>
            </a:pPr>
            <a:r>
              <a:rPr lang="en-US" dirty="0"/>
              <a:t>and purchasing initiatives have produced disappointing</a:t>
            </a:r>
          </a:p>
          <a:p>
            <a:pPr marL="0" indent="0">
              <a:buFontTx/>
              <a:buNone/>
            </a:pPr>
            <a:r>
              <a:rPr lang="en-US" dirty="0"/>
              <a:t>results is that they have tried to solve only a  subset of</a:t>
            </a:r>
          </a:p>
          <a:p>
            <a:pPr marL="0" indent="0">
              <a:buFontTx/>
              <a:buNone/>
            </a:pPr>
            <a:r>
              <a:rPr lang="en-US" dirty="0"/>
              <a:t>these problems without addressing the others.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United Healthcare Report - </a:t>
            </a:r>
            <a:r>
              <a:rPr lang="en-US" dirty="0">
                <a:hlinkClick r:id="rId3"/>
              </a:rPr>
              <a:t>https://www.uhc.com/content/dam/uhcdotcom/en/ValueBasedCare/PDFs/VBC-Nov2016-Online-Report.pdf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5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difference between implementation and theory</a:t>
            </a:r>
          </a:p>
          <a:p>
            <a:r>
              <a:rPr lang="en-US" dirty="0"/>
              <a:t>There could be a breakdown in logic at either point, which would then show where the problem would be that needs to be addressed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63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E24-E2EE-4AD4-AB48-7C4BE982BE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9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92B4-8FCD-4511-8743-1B7DB396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BEE82-F46E-4B37-ADF4-59A8B3ECF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82FD9-504E-4383-A8C0-54B147566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4653-8974-4CC6-80D0-BCBE2F9BD936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C3EAE-0B58-4D8C-BA42-FB74735A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2AB3A-520B-4F16-A50C-41FC9FC4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69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6105-A5CE-443F-B727-97BD2B1F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A68A8-24F6-4499-B9C6-DC10605CB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D69BF-354D-435E-82AA-54A35684D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5CDB-3AB5-40B2-8043-6FDEA0EEB149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50637-CBCB-4DE5-8E7F-C4E6471E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180F1-9688-4F9E-A10C-7209F0C4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00B3F-E231-41F2-B259-7BCADE5F1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6E048-5BDD-4006-8BD7-3E8BFB3E5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D11BD-CB48-42DD-A6C7-607F1FED7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1708-F84C-4089-A8EC-63FD9213DAE8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54C51-1CA8-4866-B5E4-BD893DD9C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76549-28C0-4311-B96D-DA894634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79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482455"/>
            <a:ext cx="10515600" cy="636803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Topic/Title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117484"/>
            <a:ext cx="10515600" cy="528899"/>
          </a:xfrm>
        </p:spPr>
        <p:txBody>
          <a:bodyPr/>
          <a:lstStyle>
            <a:lvl1pPr marL="0" indent="0" algn="l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9A7DB3-9407-4B42-BE21-D7F898B9A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4604579"/>
            <a:ext cx="7123113" cy="40384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915178-971E-804D-B32F-05ACD7FADB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5008421"/>
            <a:ext cx="7123113" cy="84137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Title/Designation/Program Name (HNZ ’XX)</a:t>
            </a:r>
          </a:p>
        </p:txBody>
      </p:sp>
    </p:spTree>
    <p:extLst>
      <p:ext uri="{BB962C8B-B14F-4D97-AF65-F5344CB8AC3E}">
        <p14:creationId xmlns:p14="http://schemas.microsoft.com/office/powerpoint/2010/main" val="1762543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28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0677" y="1662545"/>
            <a:ext cx="10515600" cy="1871230"/>
          </a:xfrm>
        </p:spPr>
        <p:txBody>
          <a:bodyPr anchor="b"/>
          <a:lstStyle>
            <a:lvl1pPr algn="r">
              <a:defRPr sz="6000" i="1"/>
            </a:lvl1pPr>
          </a:lstStyle>
          <a:p>
            <a:r>
              <a:rPr lang="en-US" dirty="0"/>
              <a:t>“Quote Slide Quote Slide Quote Slide Quote Slide”</a:t>
            </a:r>
          </a:p>
        </p:txBody>
      </p:sp>
    </p:spTree>
    <p:extLst>
      <p:ext uri="{BB962C8B-B14F-4D97-AF65-F5344CB8AC3E}">
        <p14:creationId xmlns:p14="http://schemas.microsoft.com/office/powerpoint/2010/main" val="2787030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308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7082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35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536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61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B0DA-EEED-4B48-B505-852BEC9A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E559-8C6C-4EC8-8A8E-E1D2B2A7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7345-3EEC-4C2E-AE44-268E9F0A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D7B5-E964-4A25-8C03-459FDB062DF5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5555-A29F-4914-B8B5-002DADB8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FCDAB-75AB-4DFE-AAF9-568172AF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29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31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6C27-8D1C-45BF-B5B8-49747B31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B4C50-9336-43CC-80E7-9803CFA5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91E9C-7AE5-4A27-B2AD-6E6077B4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1A64-EE50-40CB-BF10-03DA3462479A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A1954-FDEB-4B6D-8630-E32E0D03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77ACF-1BCB-4E24-B02E-AA8A1B93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9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7F2A-3BC8-4EAD-A01F-F54D966BF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2160C-8072-4CA7-B2AD-C78D0F650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12B38-8A74-4BA3-80BA-173B23273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85128-33CB-40ED-88C7-F8B480C6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3EBC-4187-4A06-AA19-42D4512578F5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D1A9E-16CC-4292-807A-13E24F83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571F8-2361-4ADF-ABD3-BBE00654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8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0E3D-36FD-4992-9919-5555AC4F8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C825B-5F69-47A8-B22F-37DF6C7AA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2AF10-E0B6-44C1-AC5F-6C18A3604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B4380-7D2D-4A4F-B5B1-2C75842EB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2DD10-9520-467C-B818-97B4D3EF6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1A1CE-9828-4C81-9AC1-B78C3B40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ACA1-099C-43E2-901B-1FE1A50A002B}" type="datetime1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A9D0FC-FD0B-4D50-9444-F3744C5F9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A7C7B-CA73-4536-98C3-8D559670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0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9327-AE53-4665-9B68-2B7F7125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07B311-2A77-4F58-AC25-15C0DEA7A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6049-E8F4-4356-AF8A-2B0E77FC977B}" type="datetime1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33D13-61DA-452C-81B1-7C7E594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AE70C-C819-4F89-BF87-A562D986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62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01075-AFC6-4397-BCFA-B3028B7C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363F-1F85-476D-AD6E-B16C9AF363C8}" type="datetime1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BED42-DD61-443C-82BC-925C4694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F82A5-3610-4373-AF9E-D4C6DE49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FF2B-9F59-4215-BE61-807B2A2F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350D3-7048-4BE4-AE0B-7E864F823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1B703-C843-44CD-98EC-CC3A27A8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65147-E348-474A-A1F8-226923BD7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B27C-2EC9-4D1F-81DC-82F4D1708E88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A945F-F0A7-4BF1-85D0-7DE4D0DD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75255-3B45-4C3B-A9E0-B8102B8A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699E-E313-43FB-AB9E-4FF5C46A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FED78-1434-4504-A123-FC3F65B2CF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45228-EFC5-4CE9-A8E7-4E4589D16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0E580-D952-424B-A0F5-2C08EB2A2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DE5B-F805-4ED5-BECB-AF26F8D9BF00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96B4B-8F74-4F06-B40D-E56EFC77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ACFA4-C045-45E5-93CA-3A83E147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3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99977-3836-4FA0-9786-E4979DED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4B020-BB71-4643-A201-D58137A5E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AFBA7-F9B7-479E-A417-0F3534BBE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62C1E-39C7-48A7-A0A0-C17C16869E42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F61FD-ECBE-41F2-812C-3262616DC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94507-C9E3-49DF-9FA5-D8E15A81D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F708-8D3C-42D0-8721-2A9D8BDD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8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 bwMode="auto">
          <a:xfrm flipH="1">
            <a:off x="0" y="6477000"/>
            <a:ext cx="89846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BB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674" y="5805240"/>
            <a:ext cx="3058391" cy="10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8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A6192E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A6192E"/>
        </a:buClr>
        <a:buSzPct val="80000"/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6192E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6192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6192E"/>
        </a:buClr>
        <a:buFont typeface="Wingdings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A6192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15.sv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s.gov/Medicare/Quality-Initiatives-Patient-Assessment-Instruments/QualityInitiativesGenInfo/MMF/General-info-Sub-Page" TargetMode="External"/><Relationship Id="rId2" Type="http://schemas.openxmlformats.org/officeDocument/2006/relationships/hyperlink" Target="https://www.uhc.com/content/dam/uhcdotcom/en/ValueBasedCare/PDFs/VBC-Nov2016-Online-Report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s.gov/Medicare/Quality-Initiatives-Patient-Assessment-Instruments/QualityInitiativesGenInfo/MMF/General-info-Sub-Page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2371" y="620110"/>
            <a:ext cx="109672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A6192E"/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Quality and Cost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A6192E"/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in the</a:t>
            </a:r>
            <a:endParaRPr lang="en-US" altLang="en-US" sz="4400" b="1" dirty="0">
              <a:solidFill>
                <a:srgbClr val="A6192E"/>
              </a:solidFill>
              <a:latin typeface="Calibri Light" panose="020F030202020403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400" b="1" dirty="0">
                <a:solidFill>
                  <a:srgbClr val="A6192E"/>
                </a:solidFill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True Performance Program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A6192E"/>
              </a:solidFill>
              <a:effectLst/>
              <a:uLnTx/>
              <a:uFillTx/>
              <a:latin typeface="Calibri Light" panose="020F030202020403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71A4B-D60F-42AE-9A1F-BD767D3B642B}"/>
              </a:ext>
            </a:extLst>
          </p:cNvPr>
          <p:cNvSpPr txBox="1"/>
          <p:nvPr/>
        </p:nvSpPr>
        <p:spPr>
          <a:xfrm>
            <a:off x="2768138" y="3260896"/>
            <a:ext cx="6655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Open Sans" panose="020B0606030504020204" pitchFamily="34" charset="0"/>
              </a:rPr>
              <a:t>Capstone Project 2019 – Highmark Inc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AA579-1B85-4F60-BA92-4DD6BB7F7DC7}"/>
              </a:ext>
            </a:extLst>
          </p:cNvPr>
          <p:cNvSpPr txBox="1"/>
          <p:nvPr/>
        </p:nvSpPr>
        <p:spPr>
          <a:xfrm>
            <a:off x="3420498" y="4329212"/>
            <a:ext cx="2802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Open Sans" panose="020B0606030504020204" pitchFamily="34" charset="0"/>
              </a:rPr>
              <a:t>Moe Wolf (MSHCPM ‘20)</a:t>
            </a:r>
          </a:p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Open Sans" panose="020B0606030504020204" pitchFamily="34" charset="0"/>
                <a:cs typeface="Open Sans" panose="020B0606030504020204" pitchFamily="34" charset="0"/>
              </a:rPr>
              <a:t>Jonathan Dyer (MISM ‘19)</a:t>
            </a:r>
          </a:p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9A8E8-BBBA-4887-A97E-19D5E177DC39}"/>
              </a:ext>
            </a:extLst>
          </p:cNvPr>
          <p:cNvSpPr txBox="1"/>
          <p:nvPr/>
        </p:nvSpPr>
        <p:spPr>
          <a:xfrm>
            <a:off x="6096000" y="4329212"/>
            <a:ext cx="348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en-US" dirty="0">
                <a:solidFill>
                  <a:prstClr val="black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Jeremiah Humes (MSHCA ‘20)</a:t>
            </a:r>
          </a:p>
          <a:p>
            <a:pPr lvl="0" defTabSz="914377">
              <a:defRPr/>
            </a:pPr>
            <a:r>
              <a:rPr lang="en-US" dirty="0">
                <a:solidFill>
                  <a:prstClr val="black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Manjiri Kshirsagar (MSHCPM ‘20)</a:t>
            </a:r>
            <a:endParaRPr lang="en-US" dirty="0">
              <a:solidFill>
                <a:prstClr val="black"/>
              </a:solidFill>
              <a:latin typeface="Calibri" panose="020F050202020403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7A7E0-A43C-4A8A-8453-385128732D0E}"/>
              </a:ext>
            </a:extLst>
          </p:cNvPr>
          <p:cNvSpPr txBox="1"/>
          <p:nvPr/>
        </p:nvSpPr>
        <p:spPr>
          <a:xfrm>
            <a:off x="4600366" y="5123339"/>
            <a:ext cx="3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377">
              <a:defRPr/>
            </a:pPr>
            <a:r>
              <a:rPr lang="en-US" dirty="0">
                <a:solidFill>
                  <a:prstClr val="black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Faculty Advisor: James F. Jordan </a:t>
            </a:r>
            <a:endParaRPr lang="en-US" dirty="0">
              <a:solidFill>
                <a:prstClr val="black"/>
              </a:solidFill>
              <a:latin typeface="Calibri" panose="020F050202020403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rmAutofit/>
          </a:bodyPr>
          <a:lstStyle/>
          <a:p>
            <a:r>
              <a:rPr lang="en-US" b="1" dirty="0"/>
              <a:t>Defining the Blueprint of the 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24E710-08ED-46A6-B174-44655DE4A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851621"/>
              </p:ext>
            </p:extLst>
          </p:nvPr>
        </p:nvGraphicFramePr>
        <p:xfrm>
          <a:off x="850731" y="1479000"/>
          <a:ext cx="10490537" cy="1662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DA81B8-7D10-4DE8-8556-006D0CA19A01}"/>
              </a:ext>
            </a:extLst>
          </p:cNvPr>
          <p:cNvSpPr txBox="1"/>
          <p:nvPr/>
        </p:nvSpPr>
        <p:spPr>
          <a:xfrm>
            <a:off x="678874" y="3754582"/>
            <a:ext cx="8427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Understanding the program and its components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Intended Effect of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Environmental scan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42CCB-7A3B-4A18-AAD2-32A0426DE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000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53E93-34CE-490C-89BD-5CED5132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13" y="0"/>
            <a:ext cx="8802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22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BFFE6-CA6A-4DBE-93DE-5AC9D969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96" y="0"/>
            <a:ext cx="9044608" cy="68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198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6C0A2-DE9E-4A93-908F-96CA813C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174" y="6955"/>
            <a:ext cx="8807651" cy="68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766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8C72-F6C5-4B0B-A1F9-29619D8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 Results Ped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2D026-F13C-4A6A-B3CC-F8FAFB0F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76" y="2509911"/>
            <a:ext cx="981014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422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8C72-F6C5-4B0B-A1F9-29619D8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 Results Ped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E28F8-04C8-4019-8FAB-9CDD7226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96" y="2509911"/>
            <a:ext cx="987070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134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0294F-FC12-45A0-9BDE-749D3FFD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73" y="114300"/>
            <a:ext cx="8637653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7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B616B-572F-4E0F-8002-F3E2603C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49" y="157135"/>
            <a:ext cx="8003901" cy="65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377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C65EF-2A2B-4524-95DF-8DC4CBCB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58" y="0"/>
            <a:ext cx="88238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28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BBEFD-88B6-4390-90CC-57AF7E63D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1" y="15562"/>
            <a:ext cx="9032019" cy="68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540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C697A-5640-4B3A-B30D-581E958C1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96" y="4146"/>
            <a:ext cx="8755658" cy="67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8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rmAutofit/>
          </a:bodyPr>
          <a:lstStyle/>
          <a:p>
            <a:r>
              <a:rPr lang="en-US" sz="4000" b="1" dirty="0"/>
              <a:t>True Performance Objectives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1DDB66-4E65-44C7-82CA-40AF836CEC76}"/>
              </a:ext>
            </a:extLst>
          </p:cNvPr>
          <p:cNvGrpSpPr/>
          <p:nvPr/>
        </p:nvGrpSpPr>
        <p:grpSpPr>
          <a:xfrm>
            <a:off x="2701637" y="3050290"/>
            <a:ext cx="7107381" cy="2425393"/>
            <a:chOff x="2701637" y="3348164"/>
            <a:chExt cx="7107381" cy="2425393"/>
          </a:xfrm>
        </p:grpSpPr>
        <p:pic>
          <p:nvPicPr>
            <p:cNvPr id="42" name="Graphic 41" descr="Venn diagram">
              <a:extLst>
                <a:ext uri="{FF2B5EF4-FFF2-40B4-BE49-F238E27FC236}">
                  <a16:creationId xmlns:a16="http://schemas.microsoft.com/office/drawing/2014/main" id="{BED5FA47-7A7E-44FC-9C2C-9AAED1608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57125" y="3578997"/>
              <a:ext cx="2194560" cy="219456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8A5D50-59BD-4A97-9243-608D80D4FAAC}"/>
                </a:ext>
              </a:extLst>
            </p:cNvPr>
            <p:cNvSpPr txBox="1"/>
            <p:nvPr/>
          </p:nvSpPr>
          <p:spPr>
            <a:xfrm>
              <a:off x="4057729" y="3348164"/>
              <a:ext cx="3793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Improve Experience of Care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882C99-DCB5-4ACB-8004-0CA49008B554}"/>
                </a:ext>
              </a:extLst>
            </p:cNvPr>
            <p:cNvSpPr txBox="1"/>
            <p:nvPr/>
          </p:nvSpPr>
          <p:spPr>
            <a:xfrm>
              <a:off x="2701637" y="4511809"/>
              <a:ext cx="2466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Improving Health of Population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E689A8-08B0-462D-987C-AA8233DCD4F9}"/>
                </a:ext>
              </a:extLst>
            </p:cNvPr>
            <p:cNvSpPr txBox="1"/>
            <p:nvPr/>
          </p:nvSpPr>
          <p:spPr>
            <a:xfrm>
              <a:off x="6642148" y="4511810"/>
              <a:ext cx="31668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Reducing Per Capita Cost of Healthcare</a:t>
              </a:r>
            </a:p>
          </p:txBody>
        </p:sp>
      </p:grp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2C4780C4-1A44-4C83-97B4-C9C48286FE9D}"/>
              </a:ext>
            </a:extLst>
          </p:cNvPr>
          <p:cNvSpPr txBox="1">
            <a:spLocks/>
          </p:cNvSpPr>
          <p:nvPr/>
        </p:nvSpPr>
        <p:spPr>
          <a:xfrm>
            <a:off x="1920586" y="1610277"/>
            <a:ext cx="8350828" cy="87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A6192E"/>
                </a:solidFill>
              </a:rPr>
              <a:t>Supporting Primary Care Physicians (PCPs) in coordinating care, managing chronic illness, and providing preventive care.</a:t>
            </a:r>
            <a:endParaRPr lang="en-US" sz="2000" dirty="0">
              <a:solidFill>
                <a:srgbClr val="A6192E"/>
              </a:solidFill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54F4B6A-F53C-490B-8B27-21718020F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490" y="5422901"/>
            <a:ext cx="10453255" cy="876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Based on IHI’s (Institute of Healthcare Improvement) </a:t>
            </a:r>
          </a:p>
          <a:p>
            <a:pPr marL="0" indent="0" algn="ctr">
              <a:buNone/>
            </a:pPr>
            <a:r>
              <a:rPr lang="en-US" sz="1800" dirty="0"/>
              <a:t>“Triple Aim” of healthcare improvement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6C5C1F-3BEF-4E32-8868-C7A75C4A7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417" y="388983"/>
            <a:ext cx="3194025" cy="5051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29EEE-86AE-4DE9-B3CE-5D06ED6F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937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8C72-F6C5-4B0B-A1F9-29619D8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 Results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Senior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0C433-DD35-480F-B0D0-F2F3F011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462" y="492573"/>
            <a:ext cx="5660265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21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8C72-F6C5-4B0B-A1F9-29619D8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 Results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09508-8FBC-400E-99C9-C72C3BE9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98" y="492573"/>
            <a:ext cx="5851392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732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DD001-7B40-449F-84AB-EBC6D571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6" y="50489"/>
            <a:ext cx="8825948" cy="67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990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4CB32-EF03-470B-8E6F-2E1B4C85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18" y="90583"/>
            <a:ext cx="8347964" cy="67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72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12800-EA69-4E14-B5D7-E0E61956D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98" y="188844"/>
            <a:ext cx="8375033" cy="64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84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E5DC5-4C55-417B-8043-88FFC1892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01" y="129209"/>
            <a:ext cx="8588198" cy="65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03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C4696-D999-4F21-A933-A5835CA0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61" y="198783"/>
            <a:ext cx="8157868" cy="63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7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rmAutofit/>
          </a:bodyPr>
          <a:lstStyle/>
          <a:p>
            <a:r>
              <a:rPr lang="en-US" sz="4000" b="1" dirty="0"/>
              <a:t>Program Hierarchy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9CC737-533B-4DDE-BD4B-8732304015EA}"/>
              </a:ext>
            </a:extLst>
          </p:cNvPr>
          <p:cNvGrpSpPr/>
          <p:nvPr/>
        </p:nvGrpSpPr>
        <p:grpSpPr>
          <a:xfrm>
            <a:off x="1906867" y="1770192"/>
            <a:ext cx="8144887" cy="4242265"/>
            <a:chOff x="1310917" y="2228907"/>
            <a:chExt cx="8271478" cy="42422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BC01F9-4C78-408B-80AD-CA16A7FA59A2}"/>
                </a:ext>
              </a:extLst>
            </p:cNvPr>
            <p:cNvSpPr txBox="1"/>
            <p:nvPr/>
          </p:nvSpPr>
          <p:spPr>
            <a:xfrm>
              <a:off x="7791695" y="4393502"/>
              <a:ext cx="17907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Strong Medicare STARS ratings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BD6D7A-9503-49C7-8E73-931741BDFDC5}"/>
                </a:ext>
              </a:extLst>
            </p:cNvPr>
            <p:cNvSpPr txBox="1"/>
            <p:nvPr/>
          </p:nvSpPr>
          <p:spPr>
            <a:xfrm>
              <a:off x="4662705" y="2228907"/>
              <a:ext cx="26506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Reimbursement Opportunities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EC5E3F-E8E6-4237-9AF1-B25A23C95A0E}"/>
                </a:ext>
              </a:extLst>
            </p:cNvPr>
            <p:cNvSpPr txBox="1"/>
            <p:nvPr/>
          </p:nvSpPr>
          <p:spPr>
            <a:xfrm>
              <a:off x="3295078" y="3376477"/>
              <a:ext cx="17907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Care Coordination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992AFFF-62D1-4BA4-A35E-6A4817023D39}"/>
                </a:ext>
              </a:extLst>
            </p:cNvPr>
            <p:cNvSpPr txBox="1"/>
            <p:nvPr/>
          </p:nvSpPr>
          <p:spPr>
            <a:xfrm>
              <a:off x="5270418" y="3392135"/>
              <a:ext cx="147932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Lump Sum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E598473-5A08-46A2-B990-5F0EE7C0C114}"/>
                </a:ext>
              </a:extLst>
            </p:cNvPr>
            <p:cNvCxnSpPr>
              <a:cxnSpLocks/>
              <a:stCxn id="40" idx="2"/>
              <a:endCxn id="43" idx="0"/>
            </p:cNvCxnSpPr>
            <p:nvPr/>
          </p:nvCxnSpPr>
          <p:spPr>
            <a:xfrm flipH="1">
              <a:off x="4190428" y="2567461"/>
              <a:ext cx="1797585" cy="8090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2603257-D298-48F9-909D-FD2BE7260F9A}"/>
                </a:ext>
              </a:extLst>
            </p:cNvPr>
            <p:cNvCxnSpPr>
              <a:cxnSpLocks/>
              <a:stCxn id="40" idx="2"/>
              <a:endCxn id="44" idx="0"/>
            </p:cNvCxnSpPr>
            <p:nvPr/>
          </p:nvCxnSpPr>
          <p:spPr>
            <a:xfrm>
              <a:off x="5988013" y="2567461"/>
              <a:ext cx="22066" cy="82467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AAA47B-6F22-40B3-8BDE-F42647A9B94D}"/>
                </a:ext>
              </a:extLst>
            </p:cNvPr>
            <p:cNvSpPr txBox="1"/>
            <p:nvPr/>
          </p:nvSpPr>
          <p:spPr>
            <a:xfrm>
              <a:off x="6863290" y="3392135"/>
              <a:ext cx="170609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Additional Incentives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133CFE4-96E8-424A-B070-43010B293EF9}"/>
                </a:ext>
              </a:extLst>
            </p:cNvPr>
            <p:cNvCxnSpPr>
              <a:cxnSpLocks/>
              <a:stCxn id="40" idx="2"/>
              <a:endCxn id="48" idx="0"/>
            </p:cNvCxnSpPr>
            <p:nvPr/>
          </p:nvCxnSpPr>
          <p:spPr>
            <a:xfrm>
              <a:off x="5988013" y="2567461"/>
              <a:ext cx="1728326" cy="82467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DC4088-0939-4D1C-BA2E-843D07778B0D}"/>
                </a:ext>
              </a:extLst>
            </p:cNvPr>
            <p:cNvSpPr txBox="1"/>
            <p:nvPr/>
          </p:nvSpPr>
          <p:spPr>
            <a:xfrm>
              <a:off x="3295078" y="4461165"/>
              <a:ext cx="17907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Quality 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6353000-A10A-4462-B08C-ABBC29BC6890}"/>
                </a:ext>
              </a:extLst>
            </p:cNvPr>
            <p:cNvCxnSpPr>
              <a:cxnSpLocks/>
              <a:stCxn id="43" idx="2"/>
              <a:endCxn id="51" idx="0"/>
            </p:cNvCxnSpPr>
            <p:nvPr/>
          </p:nvCxnSpPr>
          <p:spPr>
            <a:xfrm>
              <a:off x="4190428" y="3715031"/>
              <a:ext cx="0" cy="74613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944DB-572B-4B70-B8A7-53D4F3AF5B77}"/>
                </a:ext>
              </a:extLst>
            </p:cNvPr>
            <p:cNvSpPr txBox="1"/>
            <p:nvPr/>
          </p:nvSpPr>
          <p:spPr>
            <a:xfrm>
              <a:off x="1310917" y="4115469"/>
              <a:ext cx="204660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Performance Measurement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EFEE69-20F0-4822-9C56-10FA0EA85648}"/>
                </a:ext>
              </a:extLst>
            </p:cNvPr>
            <p:cNvSpPr txBox="1"/>
            <p:nvPr/>
          </p:nvSpPr>
          <p:spPr>
            <a:xfrm>
              <a:off x="5543268" y="4466788"/>
              <a:ext cx="106464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Cost &amp; Utilization 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87D5AF6-A269-42D5-9A3B-889EEBA90110}"/>
                </a:ext>
              </a:extLst>
            </p:cNvPr>
            <p:cNvCxnSpPr>
              <a:cxnSpLocks/>
              <a:stCxn id="44" idx="2"/>
              <a:endCxn id="56" idx="0"/>
            </p:cNvCxnSpPr>
            <p:nvPr/>
          </p:nvCxnSpPr>
          <p:spPr>
            <a:xfrm>
              <a:off x="6010079" y="3730689"/>
              <a:ext cx="65515" cy="73609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5E9D6C-B7D9-404C-A3A2-59A2A694777C}"/>
                </a:ext>
              </a:extLst>
            </p:cNvPr>
            <p:cNvSpPr txBox="1"/>
            <p:nvPr/>
          </p:nvSpPr>
          <p:spPr>
            <a:xfrm>
              <a:off x="6476888" y="4439669"/>
              <a:ext cx="127103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Referral Management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DE0700-5CC3-460C-AC16-587009F038A5}"/>
                </a:ext>
              </a:extLst>
            </p:cNvPr>
            <p:cNvSpPr txBox="1"/>
            <p:nvPr/>
          </p:nvSpPr>
          <p:spPr>
            <a:xfrm>
              <a:off x="4598169" y="4461164"/>
              <a:ext cx="8129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Quality 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A9117B7-FDBE-4B93-9B13-4F1DE75AE979}"/>
                </a:ext>
              </a:extLst>
            </p:cNvPr>
            <p:cNvCxnSpPr>
              <a:cxnSpLocks/>
              <a:stCxn id="44" idx="2"/>
              <a:endCxn id="59" idx="0"/>
            </p:cNvCxnSpPr>
            <p:nvPr/>
          </p:nvCxnSpPr>
          <p:spPr>
            <a:xfrm flipH="1">
              <a:off x="5004626" y="3730689"/>
              <a:ext cx="1005453" cy="7304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2ABA21A-E8CE-4BA4-AD2F-52972DBFF108}"/>
                </a:ext>
              </a:extLst>
            </p:cNvPr>
            <p:cNvCxnSpPr>
              <a:cxnSpLocks/>
              <a:stCxn id="44" idx="2"/>
              <a:endCxn id="58" idx="0"/>
            </p:cNvCxnSpPr>
            <p:nvPr/>
          </p:nvCxnSpPr>
          <p:spPr>
            <a:xfrm>
              <a:off x="6010079" y="3730689"/>
              <a:ext cx="1102326" cy="70898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BCA4AED-B4CE-484A-96A2-AB1135998AFF}"/>
                </a:ext>
              </a:extLst>
            </p:cNvPr>
            <p:cNvCxnSpPr>
              <a:cxnSpLocks/>
              <a:stCxn id="48" idx="2"/>
              <a:endCxn id="39" idx="0"/>
            </p:cNvCxnSpPr>
            <p:nvPr/>
          </p:nvCxnSpPr>
          <p:spPr>
            <a:xfrm>
              <a:off x="7716339" y="3976910"/>
              <a:ext cx="970705" cy="41659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71848-FFFD-4734-9E8F-790B727009A7}"/>
                </a:ext>
              </a:extLst>
            </p:cNvPr>
            <p:cNvSpPr txBox="1"/>
            <p:nvPr/>
          </p:nvSpPr>
          <p:spPr>
            <a:xfrm>
              <a:off x="1668900" y="5621807"/>
              <a:ext cx="13248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Indicators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2FA3C0-29CD-49C1-B07C-32F4C7404716}"/>
                </a:ext>
              </a:extLst>
            </p:cNvPr>
            <p:cNvSpPr txBox="1"/>
            <p:nvPr/>
          </p:nvSpPr>
          <p:spPr>
            <a:xfrm>
              <a:off x="3742188" y="5760118"/>
              <a:ext cx="89647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QA Score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8BE28B6-98EF-46F3-B457-D9737EB4D468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4190427" y="4867707"/>
              <a:ext cx="0" cy="89241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811A5DE-F519-4E6F-AF31-81926D6F0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1016" y="4892214"/>
              <a:ext cx="642316" cy="8511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6818C7E-6DA1-4018-BBFA-9498E0421F70}"/>
                </a:ext>
              </a:extLst>
            </p:cNvPr>
            <p:cNvSpPr txBox="1"/>
            <p:nvPr/>
          </p:nvSpPr>
          <p:spPr>
            <a:xfrm>
              <a:off x="4645708" y="5635661"/>
              <a:ext cx="11503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Total Cost PMPM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C4D1140-1F72-4DCA-B0E3-9B7CA8F440C9}"/>
                </a:ext>
              </a:extLst>
            </p:cNvPr>
            <p:cNvSpPr txBox="1"/>
            <p:nvPr/>
          </p:nvSpPr>
          <p:spPr>
            <a:xfrm>
              <a:off x="6452335" y="5652396"/>
              <a:ext cx="11503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ED Utilization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F5B7670-F5B8-4EC4-A97C-4F760761E51F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 flipH="1">
              <a:off x="5220887" y="5050886"/>
              <a:ext cx="854706" cy="5847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B5D164A-38D0-4CE1-A8DE-28D6F701DFEA}"/>
                </a:ext>
              </a:extLst>
            </p:cNvPr>
            <p:cNvCxnSpPr>
              <a:cxnSpLocks/>
              <a:stCxn id="56" idx="2"/>
              <a:endCxn id="69" idx="0"/>
            </p:cNvCxnSpPr>
            <p:nvPr/>
          </p:nvCxnSpPr>
          <p:spPr>
            <a:xfrm>
              <a:off x="6075593" y="5051563"/>
              <a:ext cx="951922" cy="6008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3936B-A00A-459B-86AB-C27DF84427F7}"/>
                </a:ext>
              </a:extLst>
            </p:cNvPr>
            <p:cNvSpPr txBox="1"/>
            <p:nvPr/>
          </p:nvSpPr>
          <p:spPr>
            <a:xfrm>
              <a:off x="8053880" y="5621807"/>
              <a:ext cx="115036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STARS Ratings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482F2A0-3B40-4BA3-8D4B-083913FF68FB}"/>
                </a:ext>
              </a:extLst>
            </p:cNvPr>
            <p:cNvCxnSpPr>
              <a:cxnSpLocks/>
            </p:cNvCxnSpPr>
            <p:nvPr/>
          </p:nvCxnSpPr>
          <p:spPr>
            <a:xfrm>
              <a:off x="8629061" y="4990008"/>
              <a:ext cx="0" cy="51868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0C23E5A-3A83-4EBC-A916-14AAE4AB5DAD}"/>
                    </a:ext>
                  </a:extLst>
                </p14:cNvPr>
                <p14:cNvContentPartPr/>
                <p14:nvPr/>
              </p14:nvContentPartPr>
              <p14:xfrm>
                <a:off x="3009763" y="2927991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293C33-33A7-4195-8C1E-DC3E0A84DC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00763" y="29189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8745A6C-CAA3-42DB-B946-05EF32EF1AA8}"/>
                </a:ext>
              </a:extLst>
            </p:cNvPr>
            <p:cNvSpPr txBox="1"/>
            <p:nvPr/>
          </p:nvSpPr>
          <p:spPr>
            <a:xfrm>
              <a:off x="1323150" y="3038192"/>
              <a:ext cx="204660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Reimbursement Type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B13AFAB-79ED-4E58-AD9D-D2EF9B38208A}"/>
                </a:ext>
              </a:extLst>
            </p:cNvPr>
            <p:cNvCxnSpPr>
              <a:cxnSpLocks/>
            </p:cNvCxnSpPr>
            <p:nvPr/>
          </p:nvCxnSpPr>
          <p:spPr>
            <a:xfrm>
              <a:off x="3357691" y="2701636"/>
              <a:ext cx="14667" cy="376953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B451A32-B906-4006-812C-9234718AB3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0417" y="388983"/>
            <a:ext cx="3194025" cy="5051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B4CE2-FC5C-440A-AE20-CCDFAD49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5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rmAutofit/>
          </a:bodyPr>
          <a:lstStyle/>
          <a:p>
            <a:r>
              <a:rPr lang="en-US" sz="4000" b="1" dirty="0"/>
              <a:t>Program Hierarchy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9CC737-533B-4DDE-BD4B-8732304015EA}"/>
              </a:ext>
            </a:extLst>
          </p:cNvPr>
          <p:cNvGrpSpPr/>
          <p:nvPr/>
        </p:nvGrpSpPr>
        <p:grpSpPr>
          <a:xfrm>
            <a:off x="1906867" y="1770192"/>
            <a:ext cx="8144887" cy="4242265"/>
            <a:chOff x="1310917" y="2228907"/>
            <a:chExt cx="8271478" cy="42422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BC01F9-4C78-408B-80AD-CA16A7FA59A2}"/>
                </a:ext>
              </a:extLst>
            </p:cNvPr>
            <p:cNvSpPr txBox="1"/>
            <p:nvPr/>
          </p:nvSpPr>
          <p:spPr>
            <a:xfrm>
              <a:off x="7791695" y="4393502"/>
              <a:ext cx="17907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Strong Medicare STARS ratings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BD6D7A-9503-49C7-8E73-931741BDFDC5}"/>
                </a:ext>
              </a:extLst>
            </p:cNvPr>
            <p:cNvSpPr txBox="1"/>
            <p:nvPr/>
          </p:nvSpPr>
          <p:spPr>
            <a:xfrm>
              <a:off x="4662705" y="2228907"/>
              <a:ext cx="26506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Reimbursement Opportunities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EC5E3F-E8E6-4237-9AF1-B25A23C95A0E}"/>
                </a:ext>
              </a:extLst>
            </p:cNvPr>
            <p:cNvSpPr txBox="1"/>
            <p:nvPr/>
          </p:nvSpPr>
          <p:spPr>
            <a:xfrm>
              <a:off x="3295078" y="3376477"/>
              <a:ext cx="17907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Care Coordination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992AFFF-62D1-4BA4-A35E-6A4817023D39}"/>
                </a:ext>
              </a:extLst>
            </p:cNvPr>
            <p:cNvSpPr txBox="1"/>
            <p:nvPr/>
          </p:nvSpPr>
          <p:spPr>
            <a:xfrm>
              <a:off x="5270418" y="3392135"/>
              <a:ext cx="147932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Lump Sum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E598473-5A08-46A2-B990-5F0EE7C0C114}"/>
                </a:ext>
              </a:extLst>
            </p:cNvPr>
            <p:cNvCxnSpPr>
              <a:cxnSpLocks/>
              <a:stCxn id="40" idx="2"/>
              <a:endCxn id="43" idx="0"/>
            </p:cNvCxnSpPr>
            <p:nvPr/>
          </p:nvCxnSpPr>
          <p:spPr>
            <a:xfrm flipH="1">
              <a:off x="4190428" y="2567461"/>
              <a:ext cx="1797585" cy="8090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2603257-D298-48F9-909D-FD2BE7260F9A}"/>
                </a:ext>
              </a:extLst>
            </p:cNvPr>
            <p:cNvCxnSpPr>
              <a:cxnSpLocks/>
              <a:stCxn id="40" idx="2"/>
              <a:endCxn id="44" idx="0"/>
            </p:cNvCxnSpPr>
            <p:nvPr/>
          </p:nvCxnSpPr>
          <p:spPr>
            <a:xfrm>
              <a:off x="5988013" y="2567461"/>
              <a:ext cx="22066" cy="82467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AAA47B-6F22-40B3-8BDE-F42647A9B94D}"/>
                </a:ext>
              </a:extLst>
            </p:cNvPr>
            <p:cNvSpPr txBox="1"/>
            <p:nvPr/>
          </p:nvSpPr>
          <p:spPr>
            <a:xfrm>
              <a:off x="6863290" y="3392135"/>
              <a:ext cx="170609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Additional Incentives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133CFE4-96E8-424A-B070-43010B293EF9}"/>
                </a:ext>
              </a:extLst>
            </p:cNvPr>
            <p:cNvCxnSpPr>
              <a:cxnSpLocks/>
              <a:stCxn id="40" idx="2"/>
              <a:endCxn id="48" idx="0"/>
            </p:cNvCxnSpPr>
            <p:nvPr/>
          </p:nvCxnSpPr>
          <p:spPr>
            <a:xfrm>
              <a:off x="5988013" y="2567461"/>
              <a:ext cx="1728326" cy="82467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DC4088-0939-4D1C-BA2E-843D07778B0D}"/>
                </a:ext>
              </a:extLst>
            </p:cNvPr>
            <p:cNvSpPr txBox="1"/>
            <p:nvPr/>
          </p:nvSpPr>
          <p:spPr>
            <a:xfrm>
              <a:off x="3295078" y="4461165"/>
              <a:ext cx="17907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Quality 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6353000-A10A-4462-B08C-ABBC29BC6890}"/>
                </a:ext>
              </a:extLst>
            </p:cNvPr>
            <p:cNvCxnSpPr>
              <a:cxnSpLocks/>
              <a:stCxn id="43" idx="2"/>
              <a:endCxn id="51" idx="0"/>
            </p:cNvCxnSpPr>
            <p:nvPr/>
          </p:nvCxnSpPr>
          <p:spPr>
            <a:xfrm>
              <a:off x="4190428" y="3715031"/>
              <a:ext cx="0" cy="74613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F944DB-572B-4B70-B8A7-53D4F3AF5B77}"/>
                </a:ext>
              </a:extLst>
            </p:cNvPr>
            <p:cNvSpPr txBox="1"/>
            <p:nvPr/>
          </p:nvSpPr>
          <p:spPr>
            <a:xfrm>
              <a:off x="1310917" y="4115469"/>
              <a:ext cx="204660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Performance Measurement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EFEE69-20F0-4822-9C56-10FA0EA85648}"/>
                </a:ext>
              </a:extLst>
            </p:cNvPr>
            <p:cNvSpPr txBox="1"/>
            <p:nvPr/>
          </p:nvSpPr>
          <p:spPr>
            <a:xfrm>
              <a:off x="5543268" y="4466788"/>
              <a:ext cx="106464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Cost &amp; Utilization 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87D5AF6-A269-42D5-9A3B-889EEBA90110}"/>
                </a:ext>
              </a:extLst>
            </p:cNvPr>
            <p:cNvCxnSpPr>
              <a:cxnSpLocks/>
              <a:stCxn id="44" idx="2"/>
              <a:endCxn id="56" idx="0"/>
            </p:cNvCxnSpPr>
            <p:nvPr/>
          </p:nvCxnSpPr>
          <p:spPr>
            <a:xfrm>
              <a:off x="6010079" y="3730689"/>
              <a:ext cx="65515" cy="73609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5E9D6C-B7D9-404C-A3A2-59A2A694777C}"/>
                </a:ext>
              </a:extLst>
            </p:cNvPr>
            <p:cNvSpPr txBox="1"/>
            <p:nvPr/>
          </p:nvSpPr>
          <p:spPr>
            <a:xfrm>
              <a:off x="6476888" y="4439669"/>
              <a:ext cx="127103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Referral Management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DE0700-5CC3-460C-AC16-587009F038A5}"/>
                </a:ext>
              </a:extLst>
            </p:cNvPr>
            <p:cNvSpPr txBox="1"/>
            <p:nvPr/>
          </p:nvSpPr>
          <p:spPr>
            <a:xfrm>
              <a:off x="4598169" y="4461164"/>
              <a:ext cx="8129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Quality 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A9117B7-FDBE-4B93-9B13-4F1DE75AE979}"/>
                </a:ext>
              </a:extLst>
            </p:cNvPr>
            <p:cNvCxnSpPr>
              <a:cxnSpLocks/>
              <a:stCxn id="44" idx="2"/>
              <a:endCxn id="59" idx="0"/>
            </p:cNvCxnSpPr>
            <p:nvPr/>
          </p:nvCxnSpPr>
          <p:spPr>
            <a:xfrm flipH="1">
              <a:off x="5004626" y="3730689"/>
              <a:ext cx="1005453" cy="7304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2ABA21A-E8CE-4BA4-AD2F-52972DBFF108}"/>
                </a:ext>
              </a:extLst>
            </p:cNvPr>
            <p:cNvCxnSpPr>
              <a:cxnSpLocks/>
              <a:stCxn id="44" idx="2"/>
              <a:endCxn id="58" idx="0"/>
            </p:cNvCxnSpPr>
            <p:nvPr/>
          </p:nvCxnSpPr>
          <p:spPr>
            <a:xfrm>
              <a:off x="6010079" y="3730689"/>
              <a:ext cx="1102326" cy="70898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BCA4AED-B4CE-484A-96A2-AB1135998AFF}"/>
                </a:ext>
              </a:extLst>
            </p:cNvPr>
            <p:cNvCxnSpPr>
              <a:cxnSpLocks/>
              <a:stCxn id="48" idx="2"/>
              <a:endCxn id="39" idx="0"/>
            </p:cNvCxnSpPr>
            <p:nvPr/>
          </p:nvCxnSpPr>
          <p:spPr>
            <a:xfrm>
              <a:off x="7716339" y="3976910"/>
              <a:ext cx="970705" cy="41659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71848-FFFD-4734-9E8F-790B727009A7}"/>
                </a:ext>
              </a:extLst>
            </p:cNvPr>
            <p:cNvSpPr txBox="1"/>
            <p:nvPr/>
          </p:nvSpPr>
          <p:spPr>
            <a:xfrm>
              <a:off x="1668900" y="5621807"/>
              <a:ext cx="13248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Indicators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2FA3C0-29CD-49C1-B07C-32F4C7404716}"/>
                </a:ext>
              </a:extLst>
            </p:cNvPr>
            <p:cNvSpPr txBox="1"/>
            <p:nvPr/>
          </p:nvSpPr>
          <p:spPr>
            <a:xfrm>
              <a:off x="3742188" y="5760118"/>
              <a:ext cx="89647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QA Score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8BE28B6-98EF-46F3-B457-D9737EB4D468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4190427" y="4867707"/>
              <a:ext cx="0" cy="89241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811A5DE-F519-4E6F-AF31-81926D6F0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1016" y="4892214"/>
              <a:ext cx="642316" cy="8511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6818C7E-6DA1-4018-BBFA-9498E0421F70}"/>
                </a:ext>
              </a:extLst>
            </p:cNvPr>
            <p:cNvSpPr txBox="1"/>
            <p:nvPr/>
          </p:nvSpPr>
          <p:spPr>
            <a:xfrm>
              <a:off x="4645708" y="5635661"/>
              <a:ext cx="11503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Total Cost PMPM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C4D1140-1F72-4DCA-B0E3-9B7CA8F440C9}"/>
                </a:ext>
              </a:extLst>
            </p:cNvPr>
            <p:cNvSpPr txBox="1"/>
            <p:nvPr/>
          </p:nvSpPr>
          <p:spPr>
            <a:xfrm>
              <a:off x="6452335" y="5652396"/>
              <a:ext cx="11503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ED Utilization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F5B7670-F5B8-4EC4-A97C-4F760761E51F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 flipH="1">
              <a:off x="5220887" y="5050886"/>
              <a:ext cx="854706" cy="5847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B5D164A-38D0-4CE1-A8DE-28D6F701DFEA}"/>
                </a:ext>
              </a:extLst>
            </p:cNvPr>
            <p:cNvCxnSpPr>
              <a:cxnSpLocks/>
              <a:stCxn id="56" idx="2"/>
              <a:endCxn id="69" idx="0"/>
            </p:cNvCxnSpPr>
            <p:nvPr/>
          </p:nvCxnSpPr>
          <p:spPr>
            <a:xfrm>
              <a:off x="6075593" y="5051563"/>
              <a:ext cx="951922" cy="6008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3936B-A00A-459B-86AB-C27DF84427F7}"/>
                </a:ext>
              </a:extLst>
            </p:cNvPr>
            <p:cNvSpPr txBox="1"/>
            <p:nvPr/>
          </p:nvSpPr>
          <p:spPr>
            <a:xfrm>
              <a:off x="8053880" y="5621807"/>
              <a:ext cx="115036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STARS Ratings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482F2A0-3B40-4BA3-8D4B-083913FF68FB}"/>
                </a:ext>
              </a:extLst>
            </p:cNvPr>
            <p:cNvCxnSpPr>
              <a:cxnSpLocks/>
            </p:cNvCxnSpPr>
            <p:nvPr/>
          </p:nvCxnSpPr>
          <p:spPr>
            <a:xfrm>
              <a:off x="8629061" y="4990008"/>
              <a:ext cx="0" cy="51868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0C23E5A-3A83-4EBC-A916-14AAE4AB5DAD}"/>
                    </a:ext>
                  </a:extLst>
                </p14:cNvPr>
                <p14:cNvContentPartPr/>
                <p14:nvPr/>
              </p14:nvContentPartPr>
              <p14:xfrm>
                <a:off x="3009763" y="2927991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293C33-33A7-4195-8C1E-DC3E0A84DC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00763" y="29189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8745A6C-CAA3-42DB-B946-05EF32EF1AA8}"/>
                </a:ext>
              </a:extLst>
            </p:cNvPr>
            <p:cNvSpPr txBox="1"/>
            <p:nvPr/>
          </p:nvSpPr>
          <p:spPr>
            <a:xfrm>
              <a:off x="1323150" y="3038192"/>
              <a:ext cx="204660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Garamond" panose="02020404030301010803" pitchFamily="18" charset="0"/>
                </a:rPr>
                <a:t>Reimbursement Type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B13AFAB-79ED-4E58-AD9D-D2EF9B38208A}"/>
                </a:ext>
              </a:extLst>
            </p:cNvPr>
            <p:cNvCxnSpPr>
              <a:cxnSpLocks/>
            </p:cNvCxnSpPr>
            <p:nvPr/>
          </p:nvCxnSpPr>
          <p:spPr>
            <a:xfrm>
              <a:off x="3357691" y="2701636"/>
              <a:ext cx="14667" cy="376953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B451A32-B906-4006-812C-9234718AB3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0417" y="388983"/>
            <a:ext cx="3194025" cy="5051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B4CE2-FC5C-440A-AE20-CCDFAD49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13</a:t>
            </a:fld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45AD6251-E03F-47C9-A095-CC4A27FE8E4A}"/>
              </a:ext>
            </a:extLst>
          </p:cNvPr>
          <p:cNvSpPr/>
          <p:nvPr/>
        </p:nvSpPr>
        <p:spPr>
          <a:xfrm rot="10800000">
            <a:off x="4124178" y="4048299"/>
            <a:ext cx="1971822" cy="2239379"/>
          </a:xfrm>
          <a:prstGeom prst="triangle">
            <a:avLst>
              <a:gd name="adj" fmla="val 7360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8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rmAutofit/>
          </a:bodyPr>
          <a:lstStyle/>
          <a:p>
            <a:r>
              <a:rPr lang="en-US" sz="4000" b="1" dirty="0"/>
              <a:t>Stakeholder Perspective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8B0DE-2384-4C5C-A47B-DFC576665D5D}"/>
              </a:ext>
            </a:extLst>
          </p:cNvPr>
          <p:cNvSpPr txBox="1"/>
          <p:nvPr/>
        </p:nvSpPr>
        <p:spPr>
          <a:xfrm>
            <a:off x="369967" y="1660291"/>
            <a:ext cx="1655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Regulatory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8265A7-5484-4538-A9E7-BC56A746EAB3}"/>
              </a:ext>
            </a:extLst>
          </p:cNvPr>
          <p:cNvSpPr txBox="1"/>
          <p:nvPr/>
        </p:nvSpPr>
        <p:spPr>
          <a:xfrm>
            <a:off x="2306285" y="1667779"/>
            <a:ext cx="2881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Highmark Insurance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48D33-E51B-487B-B33A-86AD3CDE172F}"/>
              </a:ext>
            </a:extLst>
          </p:cNvPr>
          <p:cNvSpPr txBox="1"/>
          <p:nvPr/>
        </p:nvSpPr>
        <p:spPr>
          <a:xfrm>
            <a:off x="5433911" y="1662872"/>
            <a:ext cx="346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Primary Care Physicians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8C19C8-593A-4CA0-ADE7-79739928AD0D}"/>
              </a:ext>
            </a:extLst>
          </p:cNvPr>
          <p:cNvCxnSpPr>
            <a:cxnSpLocks/>
          </p:cNvCxnSpPr>
          <p:nvPr/>
        </p:nvCxnSpPr>
        <p:spPr>
          <a:xfrm flipH="1">
            <a:off x="2166524" y="1652346"/>
            <a:ext cx="1" cy="46025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10E540-BACA-4BCB-94AA-CF20C3E5C38B}"/>
              </a:ext>
            </a:extLst>
          </p:cNvPr>
          <p:cNvCxnSpPr>
            <a:cxnSpLocks/>
          </p:cNvCxnSpPr>
          <p:nvPr/>
        </p:nvCxnSpPr>
        <p:spPr>
          <a:xfrm flipH="1">
            <a:off x="5372822" y="1652346"/>
            <a:ext cx="1" cy="46025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66B378-E487-4C11-A6CC-1D1D29992AA3}"/>
              </a:ext>
            </a:extLst>
          </p:cNvPr>
          <p:cNvSpPr txBox="1"/>
          <p:nvPr/>
        </p:nvSpPr>
        <p:spPr>
          <a:xfrm>
            <a:off x="9370023" y="1676794"/>
            <a:ext cx="2107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Patients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59CBEE-E798-4D9F-8872-24F55EF645C7}"/>
              </a:ext>
            </a:extLst>
          </p:cNvPr>
          <p:cNvCxnSpPr>
            <a:cxnSpLocks/>
          </p:cNvCxnSpPr>
          <p:nvPr/>
        </p:nvCxnSpPr>
        <p:spPr>
          <a:xfrm flipH="1">
            <a:off x="9046640" y="1652346"/>
            <a:ext cx="1" cy="46025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2C112E-2EBB-4D71-90FA-5FD5CBAC1B8D}"/>
              </a:ext>
            </a:extLst>
          </p:cNvPr>
          <p:cNvSpPr txBox="1"/>
          <p:nvPr/>
        </p:nvSpPr>
        <p:spPr>
          <a:xfrm>
            <a:off x="221511" y="2477239"/>
            <a:ext cx="1828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Aligns with Medicare Plan </a:t>
            </a:r>
          </a:p>
          <a:p>
            <a:pPr algn="ctr"/>
            <a:r>
              <a:rPr lang="en-US" sz="2000" dirty="0"/>
              <a:t> STARS Ratings</a:t>
            </a:r>
          </a:p>
          <a:p>
            <a:pPr algn="ctr"/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9E830C-5E97-4AA3-9B6D-DFB1F06ECFAF}"/>
              </a:ext>
            </a:extLst>
          </p:cNvPr>
          <p:cNvSpPr txBox="1"/>
          <p:nvPr/>
        </p:nvSpPr>
        <p:spPr>
          <a:xfrm>
            <a:off x="2701023" y="2477239"/>
            <a:ext cx="2047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Reduces healthcare costs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5A25B-42DE-4FD4-BB26-42BDCE9BE48D}"/>
              </a:ext>
            </a:extLst>
          </p:cNvPr>
          <p:cNvSpPr txBox="1"/>
          <p:nvPr/>
        </p:nvSpPr>
        <p:spPr>
          <a:xfrm>
            <a:off x="2344197" y="3574067"/>
            <a:ext cx="2767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Reduces preventable Emergency Department visits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F42E09-D1DE-4833-A8F5-5E5D6534C4F1}"/>
              </a:ext>
            </a:extLst>
          </p:cNvPr>
          <p:cNvSpPr txBox="1"/>
          <p:nvPr/>
        </p:nvSpPr>
        <p:spPr>
          <a:xfrm>
            <a:off x="2349092" y="5017531"/>
            <a:ext cx="2767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Reduces readmissions and inpatient stays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9D5DF-ED96-4310-B6F3-7339DFF9DC0A}"/>
              </a:ext>
            </a:extLst>
          </p:cNvPr>
          <p:cNvSpPr txBox="1"/>
          <p:nvPr/>
        </p:nvSpPr>
        <p:spPr>
          <a:xfrm>
            <a:off x="6077296" y="2562035"/>
            <a:ext cx="2345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Incentivizes focus on prevention and wellness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FB9E07-1EF1-4DF6-A464-6C59ACCF5848}"/>
              </a:ext>
            </a:extLst>
          </p:cNvPr>
          <p:cNvSpPr txBox="1"/>
          <p:nvPr/>
        </p:nvSpPr>
        <p:spPr>
          <a:xfrm>
            <a:off x="5799109" y="4128601"/>
            <a:ext cx="2901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Allows PCPs to improve their processes and implement best practices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775D50-A814-4289-9814-8E40FEE35833}"/>
              </a:ext>
            </a:extLst>
          </p:cNvPr>
          <p:cNvSpPr txBox="1"/>
          <p:nvPr/>
        </p:nvSpPr>
        <p:spPr>
          <a:xfrm>
            <a:off x="9107595" y="2565344"/>
            <a:ext cx="2632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Better health outcomes especially for chronic illness patients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B3CF29-ACA4-47BC-9807-7FFEC7320FD7}"/>
              </a:ext>
            </a:extLst>
          </p:cNvPr>
          <p:cNvSpPr txBox="1"/>
          <p:nvPr/>
        </p:nvSpPr>
        <p:spPr>
          <a:xfrm>
            <a:off x="9363176" y="4081898"/>
            <a:ext cx="2191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Improves patient experience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0982868-FBC1-4235-BEA3-631B356A0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417" y="388983"/>
            <a:ext cx="3194025" cy="5051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4D4218-1F06-4BFA-9203-35C5F29E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39144ED-5D6B-407D-939B-0F7E41A7F1D8}"/>
              </a:ext>
            </a:extLst>
          </p:cNvPr>
          <p:cNvSpPr/>
          <p:nvPr/>
        </p:nvSpPr>
        <p:spPr>
          <a:xfrm>
            <a:off x="8219361" y="1369984"/>
            <a:ext cx="3793736" cy="5325014"/>
          </a:xfrm>
          <a:prstGeom prst="roundRect">
            <a:avLst>
              <a:gd name="adj" fmla="val 2365"/>
            </a:avLst>
          </a:prstGeom>
          <a:solidFill>
            <a:srgbClr val="D79296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F775F8F-B1F9-48AE-BE6E-198B691ED036}"/>
              </a:ext>
            </a:extLst>
          </p:cNvPr>
          <p:cNvSpPr/>
          <p:nvPr/>
        </p:nvSpPr>
        <p:spPr>
          <a:xfrm>
            <a:off x="4170236" y="1369984"/>
            <a:ext cx="3542529" cy="5325014"/>
          </a:xfrm>
          <a:prstGeom prst="roundRect">
            <a:avLst>
              <a:gd name="adj" fmla="val 2365"/>
            </a:avLst>
          </a:prstGeom>
          <a:solidFill>
            <a:srgbClr val="D79296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137093-13A0-458A-8991-F143FBD48130}"/>
              </a:ext>
            </a:extLst>
          </p:cNvPr>
          <p:cNvSpPr/>
          <p:nvPr/>
        </p:nvSpPr>
        <p:spPr>
          <a:xfrm>
            <a:off x="178904" y="1369984"/>
            <a:ext cx="3373671" cy="5325014"/>
          </a:xfrm>
          <a:prstGeom prst="roundRect">
            <a:avLst>
              <a:gd name="adj" fmla="val 2365"/>
            </a:avLst>
          </a:prstGeom>
          <a:solidFill>
            <a:srgbClr val="D79296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rmAutofit/>
          </a:bodyPr>
          <a:lstStyle/>
          <a:p>
            <a:r>
              <a:rPr lang="en-US" b="1" dirty="0"/>
              <a:t>Quality Component Logic Model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B24F9-5ED6-4003-AA5A-853F2B36E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417" y="388983"/>
            <a:ext cx="3194025" cy="5051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8174DE-E4C4-4AB7-A85D-97F51AC57584}"/>
              </a:ext>
            </a:extLst>
          </p:cNvPr>
          <p:cNvSpPr/>
          <p:nvPr/>
        </p:nvSpPr>
        <p:spPr>
          <a:xfrm>
            <a:off x="390592" y="1617774"/>
            <a:ext cx="2990939" cy="5789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Inputs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FBC6EF-51D8-4EAE-B7B1-FAE5B47DFFAC}"/>
              </a:ext>
            </a:extLst>
          </p:cNvPr>
          <p:cNvSpPr/>
          <p:nvPr/>
        </p:nvSpPr>
        <p:spPr>
          <a:xfrm>
            <a:off x="4380838" y="1638026"/>
            <a:ext cx="3227461" cy="5789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Outputs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97A62E-359F-4139-B26A-5D4A86A75E47}"/>
              </a:ext>
            </a:extLst>
          </p:cNvPr>
          <p:cNvSpPr/>
          <p:nvPr/>
        </p:nvSpPr>
        <p:spPr>
          <a:xfrm>
            <a:off x="8416882" y="1645653"/>
            <a:ext cx="3496083" cy="5789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Outcomes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9C3E9A-716A-4D21-98BF-BCD6A772E353}"/>
              </a:ext>
            </a:extLst>
          </p:cNvPr>
          <p:cNvSpPr/>
          <p:nvPr/>
        </p:nvSpPr>
        <p:spPr>
          <a:xfrm>
            <a:off x="8403726" y="2546721"/>
            <a:ext cx="1657748" cy="415536"/>
          </a:xfrm>
          <a:prstGeom prst="rect">
            <a:avLst/>
          </a:prstGeom>
          <a:solidFill>
            <a:srgbClr val="777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Short term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4E43A-528A-4DF0-882C-794C6B12CF1D}"/>
              </a:ext>
            </a:extLst>
          </p:cNvPr>
          <p:cNvSpPr/>
          <p:nvPr/>
        </p:nvSpPr>
        <p:spPr>
          <a:xfrm>
            <a:off x="10202142" y="2554440"/>
            <a:ext cx="1668577" cy="415536"/>
          </a:xfrm>
          <a:prstGeom prst="rect">
            <a:avLst/>
          </a:prstGeom>
          <a:solidFill>
            <a:srgbClr val="777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Long term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91EC9F-BC30-4C78-911D-CC742AAED2D5}"/>
              </a:ext>
            </a:extLst>
          </p:cNvPr>
          <p:cNvSpPr txBox="1"/>
          <p:nvPr/>
        </p:nvSpPr>
        <p:spPr>
          <a:xfrm>
            <a:off x="297116" y="3727995"/>
            <a:ext cx="1209784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Quality Metrics</a:t>
            </a:r>
          </a:p>
        </p:txBody>
      </p:sp>
      <p:sp>
        <p:nvSpPr>
          <p:cNvPr id="28" name="Plus Sign 27">
            <a:extLst>
              <a:ext uri="{FF2B5EF4-FFF2-40B4-BE49-F238E27FC236}">
                <a16:creationId xmlns:a16="http://schemas.microsoft.com/office/drawing/2014/main" id="{FB777A7C-DFE3-4D69-AE63-62EECB9471B8}"/>
              </a:ext>
            </a:extLst>
          </p:cNvPr>
          <p:cNvSpPr/>
          <p:nvPr/>
        </p:nvSpPr>
        <p:spPr>
          <a:xfrm>
            <a:off x="2546394" y="4523538"/>
            <a:ext cx="460489" cy="400110"/>
          </a:xfrm>
          <a:prstGeom prst="mathPlus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E9612BC-88B5-47AA-8960-668FD61EFF38}"/>
              </a:ext>
            </a:extLst>
          </p:cNvPr>
          <p:cNvSpPr/>
          <p:nvPr/>
        </p:nvSpPr>
        <p:spPr>
          <a:xfrm>
            <a:off x="7803738" y="3827422"/>
            <a:ext cx="365927" cy="517520"/>
          </a:xfrm>
          <a:prstGeom prst="rightArrow">
            <a:avLst>
              <a:gd name="adj1" fmla="val 26471"/>
              <a:gd name="adj2" fmla="val 58528"/>
            </a:avLst>
          </a:prstGeom>
          <a:solidFill>
            <a:srgbClr val="777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15F98B9-BE00-46D6-981A-542521B9F3D3}"/>
              </a:ext>
            </a:extLst>
          </p:cNvPr>
          <p:cNvSpPr/>
          <p:nvPr/>
        </p:nvSpPr>
        <p:spPr>
          <a:xfrm>
            <a:off x="1659069" y="3954607"/>
            <a:ext cx="360509" cy="329635"/>
          </a:xfrm>
          <a:prstGeom prst="rightArrow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B1DC5A-8B3A-42DE-9541-379BA11FE3F8}"/>
              </a:ext>
            </a:extLst>
          </p:cNvPr>
          <p:cNvSpPr txBox="1"/>
          <p:nvPr/>
        </p:nvSpPr>
        <p:spPr>
          <a:xfrm>
            <a:off x="2171747" y="3886353"/>
            <a:ext cx="1209784" cy="40011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6CDCC4-C628-4EFF-B564-E40C9DE10508}"/>
              </a:ext>
            </a:extLst>
          </p:cNvPr>
          <p:cNvSpPr txBox="1"/>
          <p:nvPr/>
        </p:nvSpPr>
        <p:spPr>
          <a:xfrm>
            <a:off x="2174951" y="5160723"/>
            <a:ext cx="1209785" cy="40011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Risk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2F87D6-19EC-4158-A61C-11D2F50664F8}"/>
              </a:ext>
            </a:extLst>
          </p:cNvPr>
          <p:cNvSpPr txBox="1"/>
          <p:nvPr/>
        </p:nvSpPr>
        <p:spPr>
          <a:xfrm>
            <a:off x="4380838" y="3440643"/>
            <a:ext cx="1209784" cy="132343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Risk Adjusted Quality Score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4405DDB-A13A-466E-8B74-0EACC16E1860}"/>
              </a:ext>
            </a:extLst>
          </p:cNvPr>
          <p:cNvSpPr/>
          <p:nvPr/>
        </p:nvSpPr>
        <p:spPr>
          <a:xfrm>
            <a:off x="5764159" y="3947897"/>
            <a:ext cx="360509" cy="329635"/>
          </a:xfrm>
          <a:prstGeom prst="rightArrow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470F6D-99E0-4944-9407-E167916003CF}"/>
              </a:ext>
            </a:extLst>
          </p:cNvPr>
          <p:cNvSpPr txBox="1"/>
          <p:nvPr/>
        </p:nvSpPr>
        <p:spPr>
          <a:xfrm>
            <a:off x="6271423" y="3734703"/>
            <a:ext cx="1336876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Financial Incentives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FADBEB-E0EE-4F02-8342-C2442AAAC1FF}"/>
              </a:ext>
            </a:extLst>
          </p:cNvPr>
          <p:cNvSpPr txBox="1"/>
          <p:nvPr/>
        </p:nvSpPr>
        <p:spPr>
          <a:xfrm>
            <a:off x="8392897" y="3313621"/>
            <a:ext cx="1668577" cy="10156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Emergency Department Visits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DAB091-0FDF-4B21-B40B-9BF02FF35705}"/>
              </a:ext>
            </a:extLst>
          </p:cNvPr>
          <p:cNvSpPr txBox="1"/>
          <p:nvPr/>
        </p:nvSpPr>
        <p:spPr>
          <a:xfrm>
            <a:off x="8360416" y="5664265"/>
            <a:ext cx="1668577" cy="40011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Readmissions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FC845B-A175-4617-876B-5E9A10880EAB}"/>
              </a:ext>
            </a:extLst>
          </p:cNvPr>
          <p:cNvSpPr txBox="1"/>
          <p:nvPr/>
        </p:nvSpPr>
        <p:spPr>
          <a:xfrm>
            <a:off x="8360417" y="4652198"/>
            <a:ext cx="1668577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Patient Experience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01F4CC-D573-43BA-89E2-DB57EF48962F}"/>
              </a:ext>
            </a:extLst>
          </p:cNvPr>
          <p:cNvSpPr txBox="1"/>
          <p:nvPr/>
        </p:nvSpPr>
        <p:spPr>
          <a:xfrm>
            <a:off x="10247643" y="4657169"/>
            <a:ext cx="1668577" cy="7078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Health Outcomes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0CBB19-E3E1-4416-BBDD-9E83D223AB28}"/>
              </a:ext>
            </a:extLst>
          </p:cNvPr>
          <p:cNvSpPr txBox="1"/>
          <p:nvPr/>
        </p:nvSpPr>
        <p:spPr>
          <a:xfrm>
            <a:off x="10202142" y="3329279"/>
            <a:ext cx="1668577" cy="10156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Per Member Per Month Cost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8FF65-4D26-48F6-A084-58C9CCA8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15</a:t>
            </a:fld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BF9F960-9746-4E50-8C89-8ADA788FA60F}"/>
              </a:ext>
            </a:extLst>
          </p:cNvPr>
          <p:cNvSpPr/>
          <p:nvPr/>
        </p:nvSpPr>
        <p:spPr>
          <a:xfrm>
            <a:off x="3679744" y="3821452"/>
            <a:ext cx="365927" cy="517520"/>
          </a:xfrm>
          <a:prstGeom prst="rightArrow">
            <a:avLst>
              <a:gd name="adj1" fmla="val 26471"/>
              <a:gd name="adj2" fmla="val 58528"/>
            </a:avLst>
          </a:prstGeom>
          <a:solidFill>
            <a:srgbClr val="777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0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Quality Metrics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B2201-DB0E-4CDB-9205-5E506838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417" y="388983"/>
            <a:ext cx="3194025" cy="505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DC1497-8FA5-454F-BDF9-AB530A6445CE}"/>
              </a:ext>
            </a:extLst>
          </p:cNvPr>
          <p:cNvSpPr txBox="1"/>
          <p:nvPr/>
        </p:nvSpPr>
        <p:spPr>
          <a:xfrm>
            <a:off x="779638" y="3356810"/>
            <a:ext cx="646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rgbClr val="A619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8000" b="1" dirty="0">
              <a:solidFill>
                <a:srgbClr val="A6192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87CFE-C69F-449B-9D62-0550E126B104}"/>
              </a:ext>
            </a:extLst>
          </p:cNvPr>
          <p:cNvSpPr txBox="1"/>
          <p:nvPr/>
        </p:nvSpPr>
        <p:spPr>
          <a:xfrm>
            <a:off x="1486272" y="3664611"/>
            <a:ext cx="18211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Substance 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0A3A0B-6361-4EB2-B255-8B1367A4A43C}"/>
              </a:ext>
            </a:extLst>
          </p:cNvPr>
          <p:cNvSpPr txBox="1"/>
          <p:nvPr/>
        </p:nvSpPr>
        <p:spPr>
          <a:xfrm>
            <a:off x="3097336" y="1467615"/>
            <a:ext cx="1316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ln w="0"/>
                <a:solidFill>
                  <a:srgbClr val="A619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 of Quality Metrics</a:t>
            </a:r>
            <a:endParaRPr lang="en-US" sz="2700" b="1" dirty="0">
              <a:solidFill>
                <a:srgbClr val="A6192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5C74AB-F1E3-4BD6-9160-8698E16D834C}"/>
              </a:ext>
            </a:extLst>
          </p:cNvPr>
          <p:cNvSpPr txBox="1"/>
          <p:nvPr/>
        </p:nvSpPr>
        <p:spPr>
          <a:xfrm>
            <a:off x="4302284" y="1927446"/>
            <a:ext cx="516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CMS Meaningful Measurement 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28CFCE-F95C-4E67-9C46-57DD883EBF53}"/>
              </a:ext>
            </a:extLst>
          </p:cNvPr>
          <p:cNvSpPr txBox="1"/>
          <p:nvPr/>
        </p:nvSpPr>
        <p:spPr>
          <a:xfrm>
            <a:off x="4142893" y="3362512"/>
            <a:ext cx="749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rgbClr val="A619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8000" b="1" dirty="0">
              <a:solidFill>
                <a:srgbClr val="A6192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FA8788-54F8-47D0-8A3E-0CA08B4143ED}"/>
              </a:ext>
            </a:extLst>
          </p:cNvPr>
          <p:cNvSpPr txBox="1"/>
          <p:nvPr/>
        </p:nvSpPr>
        <p:spPr>
          <a:xfrm>
            <a:off x="4840936" y="3584525"/>
            <a:ext cx="20908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Readmission to Hospitals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325E1-CB0B-4493-BEE1-64BC4CFBB376}"/>
              </a:ext>
            </a:extLst>
          </p:cNvPr>
          <p:cNvSpPr txBox="1"/>
          <p:nvPr/>
        </p:nvSpPr>
        <p:spPr>
          <a:xfrm>
            <a:off x="836497" y="5083922"/>
            <a:ext cx="646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rgbClr val="A619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8000" b="1" dirty="0">
              <a:solidFill>
                <a:srgbClr val="A6192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0D63E-F524-45A4-8E54-0BC9F9165CB3}"/>
              </a:ext>
            </a:extLst>
          </p:cNvPr>
          <p:cNvSpPr txBox="1"/>
          <p:nvPr/>
        </p:nvSpPr>
        <p:spPr>
          <a:xfrm>
            <a:off x="1452002" y="5312496"/>
            <a:ext cx="25811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Appropriate Use of Healthcare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FF27B-1887-4DE6-B929-7DE17129D56C}"/>
              </a:ext>
            </a:extLst>
          </p:cNvPr>
          <p:cNvSpPr txBox="1"/>
          <p:nvPr/>
        </p:nvSpPr>
        <p:spPr>
          <a:xfrm>
            <a:off x="7137100" y="3358393"/>
            <a:ext cx="1395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rgbClr val="A619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en-US" sz="2400" b="1" dirty="0">
              <a:solidFill>
                <a:srgbClr val="A6192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08EFF0-31A4-4B6D-B8DE-674D0D7B2FF7}"/>
              </a:ext>
            </a:extLst>
          </p:cNvPr>
          <p:cNvSpPr txBox="1"/>
          <p:nvPr/>
        </p:nvSpPr>
        <p:spPr>
          <a:xfrm>
            <a:off x="8338142" y="3539086"/>
            <a:ext cx="33673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Management of Chronic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ECCF3C-4BBE-45F3-AAEA-1412E02BC1FA}"/>
              </a:ext>
            </a:extLst>
          </p:cNvPr>
          <p:cNvSpPr txBox="1"/>
          <p:nvPr/>
        </p:nvSpPr>
        <p:spPr>
          <a:xfrm>
            <a:off x="7667313" y="5002133"/>
            <a:ext cx="646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rgbClr val="A619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8000" b="1" dirty="0">
              <a:solidFill>
                <a:srgbClr val="A6192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D2BEFF-9EB9-4F04-B8BF-1E5707BEA62B}"/>
              </a:ext>
            </a:extLst>
          </p:cNvPr>
          <p:cNvSpPr txBox="1"/>
          <p:nvPr/>
        </p:nvSpPr>
        <p:spPr>
          <a:xfrm>
            <a:off x="8360417" y="5217576"/>
            <a:ext cx="31617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Preventable Healthcare Harm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C0272-58C1-41E0-857A-5030986C7427}"/>
              </a:ext>
            </a:extLst>
          </p:cNvPr>
          <p:cNvSpPr txBox="1"/>
          <p:nvPr/>
        </p:nvSpPr>
        <p:spPr>
          <a:xfrm>
            <a:off x="4079408" y="5032911"/>
            <a:ext cx="1395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0"/>
                <a:solidFill>
                  <a:srgbClr val="A6192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endParaRPr lang="en-US" sz="8000" b="1" dirty="0">
              <a:solidFill>
                <a:srgbClr val="A6192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C9FE80-37DB-4043-A653-E4DB764292DE}"/>
              </a:ext>
            </a:extLst>
          </p:cNvPr>
          <p:cNvSpPr txBox="1"/>
          <p:nvPr/>
        </p:nvSpPr>
        <p:spPr>
          <a:xfrm>
            <a:off x="5249333" y="5279131"/>
            <a:ext cx="188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Preventive Care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712214-2436-459F-BAED-8B3078AB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46CDC-1911-4921-9948-CD72E6C36106}"/>
              </a:ext>
            </a:extLst>
          </p:cNvPr>
          <p:cNvSpPr/>
          <p:nvPr/>
        </p:nvSpPr>
        <p:spPr>
          <a:xfrm>
            <a:off x="2881344" y="1467615"/>
            <a:ext cx="6427113" cy="1372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7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Environmental 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B2201-DB0E-4CDB-9205-5E506838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417" y="388983"/>
            <a:ext cx="3194025" cy="5051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612737-9B96-4E0C-B36C-3AE67C55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1E1ECB4-B2F4-4BCC-A873-10805929B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833946"/>
              </p:ext>
            </p:extLst>
          </p:nvPr>
        </p:nvGraphicFramePr>
        <p:xfrm>
          <a:off x="395747" y="1428206"/>
          <a:ext cx="11041982" cy="4789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2908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Program 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24E710-08ED-46A6-B174-44655DE4A382}"/>
              </a:ext>
            </a:extLst>
          </p:cNvPr>
          <p:cNvGraphicFramePr/>
          <p:nvPr/>
        </p:nvGraphicFramePr>
        <p:xfrm>
          <a:off x="823022" y="1641765"/>
          <a:ext cx="10545955" cy="1607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DA81B8-7D10-4DE8-8556-006D0CA19A01}"/>
              </a:ext>
            </a:extLst>
          </p:cNvPr>
          <p:cNvSpPr txBox="1"/>
          <p:nvPr/>
        </p:nvSpPr>
        <p:spPr>
          <a:xfrm>
            <a:off x="678873" y="3754582"/>
            <a:ext cx="9337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Recipient Perspective of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Implementation Fidelity – Dose Delivered and Received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85730-51D1-4FC0-8F8B-A05943BA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1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Reach &amp; User Perspective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5BB73-D010-4375-B29C-3F768A5D6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416" y="387885"/>
            <a:ext cx="3194025" cy="4874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D4C18-F299-4E9C-A10F-2FDC863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 descr="Doctor">
            <a:extLst>
              <a:ext uri="{FF2B5EF4-FFF2-40B4-BE49-F238E27FC236}">
                <a16:creationId xmlns:a16="http://schemas.microsoft.com/office/drawing/2014/main" id="{06ECEC38-3292-4F32-A77E-5D05B136CC8C}"/>
              </a:ext>
            </a:extLst>
          </p:cNvPr>
          <p:cNvSpPr/>
          <p:nvPr/>
        </p:nvSpPr>
        <p:spPr>
          <a:xfrm>
            <a:off x="1327511" y="1596026"/>
            <a:ext cx="851787" cy="80190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8D0997-A3AD-4408-99F6-6494290EDEA1}"/>
              </a:ext>
            </a:extLst>
          </p:cNvPr>
          <p:cNvGrpSpPr/>
          <p:nvPr/>
        </p:nvGrpSpPr>
        <p:grpSpPr>
          <a:xfrm>
            <a:off x="524021" y="2583366"/>
            <a:ext cx="2433677" cy="1057026"/>
            <a:chOff x="12816" y="1123703"/>
            <a:chExt cx="2433677" cy="105702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A8D44F1-EB86-45D5-9309-497EF2DA3CB2}"/>
                </a:ext>
              </a:extLst>
            </p:cNvPr>
            <p:cNvSpPr/>
            <p:nvPr/>
          </p:nvSpPr>
          <p:spPr>
            <a:xfrm>
              <a:off x="12816" y="1123703"/>
              <a:ext cx="2433677" cy="10570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6CC415-1459-4488-890A-7F50D39436DF}"/>
                </a:ext>
              </a:extLst>
            </p:cNvPr>
            <p:cNvSpPr txBox="1"/>
            <p:nvPr/>
          </p:nvSpPr>
          <p:spPr>
            <a:xfrm>
              <a:off x="12816" y="1123703"/>
              <a:ext cx="2433677" cy="10570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400" kern="1200" dirty="0"/>
                <a:t>Doctors and patients in the program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B0F496-CFD1-4A46-BD58-66770759B8A2}"/>
              </a:ext>
            </a:extLst>
          </p:cNvPr>
          <p:cNvGrpSpPr/>
          <p:nvPr/>
        </p:nvGrpSpPr>
        <p:grpSpPr>
          <a:xfrm>
            <a:off x="524021" y="3863004"/>
            <a:ext cx="2433677" cy="2181814"/>
            <a:chOff x="12816" y="2403341"/>
            <a:chExt cx="2433677" cy="21818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62B5E1-2475-4289-B8B2-F90A9ACDD3C0}"/>
                </a:ext>
              </a:extLst>
            </p:cNvPr>
            <p:cNvSpPr/>
            <p:nvPr/>
          </p:nvSpPr>
          <p:spPr>
            <a:xfrm>
              <a:off x="12816" y="2403341"/>
              <a:ext cx="2433677" cy="218181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6F11C2-AF4B-4984-89F0-5A75E3F591BF}"/>
                </a:ext>
              </a:extLst>
            </p:cNvPr>
            <p:cNvSpPr txBox="1"/>
            <p:nvPr/>
          </p:nvSpPr>
          <p:spPr>
            <a:xfrm>
              <a:off x="12816" y="2403341"/>
              <a:ext cx="2433677" cy="21818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Providers in program: 548</a:t>
              </a:r>
            </a:p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Patients in program: 1.16 million</a:t>
              </a:r>
            </a:p>
          </p:txBody>
        </p:sp>
      </p:grpSp>
      <p:sp>
        <p:nvSpPr>
          <p:cNvPr id="12" name="Rectangle 11" descr="Hospital">
            <a:extLst>
              <a:ext uri="{FF2B5EF4-FFF2-40B4-BE49-F238E27FC236}">
                <a16:creationId xmlns:a16="http://schemas.microsoft.com/office/drawing/2014/main" id="{6CDF0864-DB47-4457-BDF5-39AAD523E8BB}"/>
              </a:ext>
            </a:extLst>
          </p:cNvPr>
          <p:cNvSpPr/>
          <p:nvPr/>
        </p:nvSpPr>
        <p:spPr>
          <a:xfrm>
            <a:off x="3959537" y="1591712"/>
            <a:ext cx="851787" cy="80190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2E540-666D-479B-8FC9-01E49124EE07}"/>
              </a:ext>
            </a:extLst>
          </p:cNvPr>
          <p:cNvGrpSpPr/>
          <p:nvPr/>
        </p:nvGrpSpPr>
        <p:grpSpPr>
          <a:xfrm>
            <a:off x="3561408" y="2592742"/>
            <a:ext cx="1648047" cy="1057026"/>
            <a:chOff x="3050203" y="1133079"/>
            <a:chExt cx="1648047" cy="105702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481CFA-69BE-47EF-8358-469F83E2CAC5}"/>
                </a:ext>
              </a:extLst>
            </p:cNvPr>
            <p:cNvSpPr/>
            <p:nvPr/>
          </p:nvSpPr>
          <p:spPr>
            <a:xfrm>
              <a:off x="3050203" y="1133079"/>
              <a:ext cx="1648047" cy="10570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B086BD-6739-40E1-9AE4-565FC472B7B8}"/>
                </a:ext>
              </a:extLst>
            </p:cNvPr>
            <p:cNvSpPr txBox="1"/>
            <p:nvPr/>
          </p:nvSpPr>
          <p:spPr>
            <a:xfrm>
              <a:off x="3050203" y="1133079"/>
              <a:ext cx="1648047" cy="10570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400" kern="1200" dirty="0"/>
                <a:t>Physician satisfaction</a:t>
              </a:r>
              <a:r>
                <a:rPr lang="en-US" sz="2400" kern="1200" baseline="30000" dirty="0"/>
                <a:t>*</a:t>
              </a:r>
              <a:endParaRPr lang="en-US" sz="24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C49BC7-A6F4-4B02-934E-F31F75EA17AA}"/>
              </a:ext>
            </a:extLst>
          </p:cNvPr>
          <p:cNvGrpSpPr/>
          <p:nvPr/>
        </p:nvGrpSpPr>
        <p:grpSpPr>
          <a:xfrm>
            <a:off x="3153366" y="3863004"/>
            <a:ext cx="2433677" cy="2181814"/>
            <a:chOff x="2642161" y="2403341"/>
            <a:chExt cx="2433677" cy="218181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D746F0-15BA-4D9E-9577-D25327EC95E8}"/>
                </a:ext>
              </a:extLst>
            </p:cNvPr>
            <p:cNvSpPr/>
            <p:nvPr/>
          </p:nvSpPr>
          <p:spPr>
            <a:xfrm>
              <a:off x="2642161" y="2403341"/>
              <a:ext cx="2433677" cy="218181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5BFD8-4079-438B-A53A-99D606D30299}"/>
                </a:ext>
              </a:extLst>
            </p:cNvPr>
            <p:cNvSpPr txBox="1"/>
            <p:nvPr/>
          </p:nvSpPr>
          <p:spPr>
            <a:xfrm>
              <a:off x="2642161" y="2403341"/>
              <a:ext cx="2433677" cy="21818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“An unreasonable number of reasonable requirements”</a:t>
              </a:r>
            </a:p>
          </p:txBody>
        </p:sp>
      </p:grpSp>
      <p:sp>
        <p:nvSpPr>
          <p:cNvPr id="15" name="Rectangle 14" descr="Group">
            <a:extLst>
              <a:ext uri="{FF2B5EF4-FFF2-40B4-BE49-F238E27FC236}">
                <a16:creationId xmlns:a16="http://schemas.microsoft.com/office/drawing/2014/main" id="{E91DF372-28FF-4A3D-B019-1CA2304BAAB5}"/>
              </a:ext>
            </a:extLst>
          </p:cNvPr>
          <p:cNvSpPr/>
          <p:nvPr/>
        </p:nvSpPr>
        <p:spPr>
          <a:xfrm>
            <a:off x="7034106" y="1591711"/>
            <a:ext cx="851787" cy="801905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5CF7C8-5CDA-4B31-91F5-FCC654FF76B4}"/>
              </a:ext>
            </a:extLst>
          </p:cNvPr>
          <p:cNvGrpSpPr/>
          <p:nvPr/>
        </p:nvGrpSpPr>
        <p:grpSpPr>
          <a:xfrm>
            <a:off x="6243162" y="2583366"/>
            <a:ext cx="2433677" cy="1057026"/>
            <a:chOff x="5731957" y="1123703"/>
            <a:chExt cx="2433677" cy="105702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9C1ED5-D2C1-4B83-A845-ED34D3FD5ECA}"/>
                </a:ext>
              </a:extLst>
            </p:cNvPr>
            <p:cNvSpPr/>
            <p:nvPr/>
          </p:nvSpPr>
          <p:spPr>
            <a:xfrm>
              <a:off x="5731957" y="1123703"/>
              <a:ext cx="2433677" cy="10570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1293E2-9404-4F18-814E-C0AC0134974E}"/>
                </a:ext>
              </a:extLst>
            </p:cNvPr>
            <p:cNvSpPr txBox="1"/>
            <p:nvPr/>
          </p:nvSpPr>
          <p:spPr>
            <a:xfrm>
              <a:off x="5731957" y="1123703"/>
              <a:ext cx="2433677" cy="10570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400" kern="1200" dirty="0"/>
                <a:t>Extent of engagement with the program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B40791-C8C6-4574-B20F-1B6A965A0F1A}"/>
              </a:ext>
            </a:extLst>
          </p:cNvPr>
          <p:cNvGrpSpPr/>
          <p:nvPr/>
        </p:nvGrpSpPr>
        <p:grpSpPr>
          <a:xfrm>
            <a:off x="6243162" y="3863004"/>
            <a:ext cx="2433677" cy="2181814"/>
            <a:chOff x="5731957" y="2403341"/>
            <a:chExt cx="2433677" cy="21818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EDF4B0-DA2E-4C56-9B85-1958748DDD0A}"/>
                </a:ext>
              </a:extLst>
            </p:cNvPr>
            <p:cNvSpPr/>
            <p:nvPr/>
          </p:nvSpPr>
          <p:spPr>
            <a:xfrm>
              <a:off x="5731957" y="2403341"/>
              <a:ext cx="2433677" cy="218181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2983DC-3091-4B5D-B2F7-4FC71FDD068A}"/>
                </a:ext>
              </a:extLst>
            </p:cNvPr>
            <p:cNvSpPr txBox="1"/>
            <p:nvPr/>
          </p:nvSpPr>
          <p:spPr>
            <a:xfrm>
              <a:off x="5731957" y="2403341"/>
              <a:ext cx="2433677" cy="21818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Many metrics = many interactions</a:t>
              </a:r>
            </a:p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Large administrative burden</a:t>
              </a:r>
            </a:p>
          </p:txBody>
        </p:sp>
      </p:grpSp>
      <p:sp>
        <p:nvSpPr>
          <p:cNvPr id="18" name="Rectangle 17" descr="Presentation with Checklist">
            <a:extLst>
              <a:ext uri="{FF2B5EF4-FFF2-40B4-BE49-F238E27FC236}">
                <a16:creationId xmlns:a16="http://schemas.microsoft.com/office/drawing/2014/main" id="{6FA72A6B-895D-4BFD-A229-F175ED33BC4C}"/>
              </a:ext>
            </a:extLst>
          </p:cNvPr>
          <p:cNvSpPr/>
          <p:nvPr/>
        </p:nvSpPr>
        <p:spPr>
          <a:xfrm>
            <a:off x="9839515" y="1591710"/>
            <a:ext cx="851787" cy="801905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D5195C-EBD5-4834-8A7A-0CD656B09B99}"/>
              </a:ext>
            </a:extLst>
          </p:cNvPr>
          <p:cNvGrpSpPr/>
          <p:nvPr/>
        </p:nvGrpSpPr>
        <p:grpSpPr>
          <a:xfrm>
            <a:off x="9102733" y="2583366"/>
            <a:ext cx="2433677" cy="1057026"/>
            <a:chOff x="8591528" y="1123703"/>
            <a:chExt cx="2433677" cy="105702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28E7EB-D255-470B-86D0-0F68FEEB0304}"/>
                </a:ext>
              </a:extLst>
            </p:cNvPr>
            <p:cNvSpPr/>
            <p:nvPr/>
          </p:nvSpPr>
          <p:spPr>
            <a:xfrm>
              <a:off x="8591528" y="1123703"/>
              <a:ext cx="2433677" cy="10570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CEBA45-1341-4BAC-930B-9B400D4C089D}"/>
                </a:ext>
              </a:extLst>
            </p:cNvPr>
            <p:cNvSpPr txBox="1"/>
            <p:nvPr/>
          </p:nvSpPr>
          <p:spPr>
            <a:xfrm>
              <a:off x="8591528" y="1123703"/>
              <a:ext cx="2433677" cy="10570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400" kern="1200" dirty="0"/>
                <a:t>Quality Metrics Details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07716B-C65F-49DD-B11D-F06CAD0286ED}"/>
              </a:ext>
            </a:extLst>
          </p:cNvPr>
          <p:cNvGrpSpPr/>
          <p:nvPr/>
        </p:nvGrpSpPr>
        <p:grpSpPr>
          <a:xfrm>
            <a:off x="8947971" y="3847443"/>
            <a:ext cx="2743200" cy="2197375"/>
            <a:chOff x="8436766" y="2387780"/>
            <a:chExt cx="2743200" cy="21973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4C2DE9-AF27-401B-BE1D-0469904BB62E}"/>
                </a:ext>
              </a:extLst>
            </p:cNvPr>
            <p:cNvSpPr/>
            <p:nvPr/>
          </p:nvSpPr>
          <p:spPr>
            <a:xfrm>
              <a:off x="8591528" y="2403341"/>
              <a:ext cx="2433677" cy="218181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141DC9-E150-4998-8BA1-D17AC93E3859}"/>
                </a:ext>
              </a:extLst>
            </p:cNvPr>
            <p:cNvSpPr txBox="1"/>
            <p:nvPr/>
          </p:nvSpPr>
          <p:spPr>
            <a:xfrm>
              <a:off x="8436766" y="2387780"/>
              <a:ext cx="2743200" cy="21818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Some metrics seem to express co-linearity</a:t>
              </a:r>
            </a:p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There are some “buckets” that don’t seem to have any metrics - outcome measures, health measures</a:t>
              </a:r>
              <a:endParaRPr lang="en-US" sz="2000" b="0" i="0" u="none" strike="noStrike" kern="12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62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BC935-1250-4F1D-8465-046FC9A7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2757"/>
            <a:ext cx="10515600" cy="832148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7F42D-AA6D-4EED-8BF1-540DCBCC47A1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F005EC5-58BC-4136-A65B-51EEB48BC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8754271"/>
              </p:ext>
            </p:extLst>
          </p:nvPr>
        </p:nvGraphicFramePr>
        <p:xfrm>
          <a:off x="2746975" y="1762879"/>
          <a:ext cx="6698049" cy="4358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0820B-99A6-4D58-8EB1-BB3AD83D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8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Aligning Theory and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5BB73-D010-4375-B29C-3F768A5D6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416" y="387885"/>
            <a:ext cx="3194025" cy="487412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5AA34CA-B1A1-4AF6-AC12-E407D3E81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959843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A6FD8F-466B-4D4F-A6C1-D10D49A7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60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Program Impact on Outcomes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24E710-08ED-46A6-B174-44655DE4A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173216"/>
              </p:ext>
            </p:extLst>
          </p:nvPr>
        </p:nvGraphicFramePr>
        <p:xfrm>
          <a:off x="823022" y="1641765"/>
          <a:ext cx="10545955" cy="1607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105BF7-7D43-4447-9B6F-3F0699806373}"/>
              </a:ext>
            </a:extLst>
          </p:cNvPr>
          <p:cNvSpPr txBox="1"/>
          <p:nvPr/>
        </p:nvSpPr>
        <p:spPr>
          <a:xfrm>
            <a:off x="678873" y="3754582"/>
            <a:ext cx="9337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Did the program have the intended impact?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were the key metrics that caused the observed effect?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5536E-3248-4711-BFAB-109425D5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1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Quantitative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E7027-FF1B-4926-AA54-DEBC2921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971" y="1294560"/>
            <a:ext cx="7470058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9011C-A9F4-4CE4-A115-3FFA249F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47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Quantitative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8895AE-FE60-442D-8081-0325E0A9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77" y="1328400"/>
            <a:ext cx="7567446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B66C0-36AC-452F-892F-8F4E83E4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4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CCB62342-520E-4262-AD74-72FF1C6C86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5607642"/>
              </p:ext>
            </p:extLst>
          </p:nvPr>
        </p:nvGraphicFramePr>
        <p:xfrm>
          <a:off x="361122" y="1385516"/>
          <a:ext cx="11098696" cy="496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73DE15B-05CD-432F-97DE-8E5D405C160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B343B96-F86E-456E-91D1-F2A9B760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Dataset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1FCD12-F1DD-4EB2-A2BB-77D84470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62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Quality and Outcomes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E78768-3C39-4896-B1F6-86DDCA258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2"/>
          <a:stretch/>
        </p:blipFill>
        <p:spPr>
          <a:xfrm>
            <a:off x="5890468" y="1314393"/>
            <a:ext cx="5901342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F75473-90F6-40B1-AC30-B30E9A0C9E6E}"/>
              </a:ext>
            </a:extLst>
          </p:cNvPr>
          <p:cNvSpPr txBox="1"/>
          <p:nvPr/>
        </p:nvSpPr>
        <p:spPr>
          <a:xfrm>
            <a:off x="701094" y="3586881"/>
            <a:ext cx="4541127" cy="830997"/>
          </a:xfrm>
          <a:prstGeom prst="rect">
            <a:avLst/>
          </a:prstGeom>
          <a:noFill/>
          <a:ln w="28575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Distribution of quality vs outcome across providers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C140FD-BE93-40C0-BEC2-7339442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17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WV and NEPA have Lower QA Scores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1A0D4-5E6B-4FD8-B158-7CEB1F929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" y="1411038"/>
            <a:ext cx="5329238" cy="5230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59D9F6-12DD-4F68-ABE5-82BB196FF3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-4393"/>
          <a:stretch/>
        </p:blipFill>
        <p:spPr>
          <a:xfrm>
            <a:off x="6043613" y="1411038"/>
            <a:ext cx="5514975" cy="5460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77934-BCEB-419E-B6F2-99D25F02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52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High Variance in PMPM Score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4AB36-4989-4728-853A-3ECDB2DD2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00" y="1389438"/>
            <a:ext cx="5305425" cy="5230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28BB24-9FB5-4395-B1F5-901A1F7C9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875" y="1389438"/>
            <a:ext cx="5303838" cy="52308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C9359-65EE-4D54-8096-138DCB27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45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High Collinearities between Metrics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794CF16-EA56-493A-A9BF-86DE2C922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5" t="1713" r="9703"/>
          <a:stretch/>
        </p:blipFill>
        <p:spPr bwMode="auto">
          <a:xfrm>
            <a:off x="5576232" y="1234800"/>
            <a:ext cx="621557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21306-E6EE-495B-A0FA-440FDCF102D0}"/>
              </a:ext>
            </a:extLst>
          </p:cNvPr>
          <p:cNvSpPr txBox="1"/>
          <p:nvPr/>
        </p:nvSpPr>
        <p:spPr>
          <a:xfrm>
            <a:off x="520473" y="1464961"/>
            <a:ext cx="4541127" cy="509370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Most metrics were found to be highly correlated with each other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Outcomes did not show this correlation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This could lead to skewed results in a standard regression test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Lasso regression and PCA can account for this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0AEDB-3349-4FF0-95C9-1FECC96D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74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Quantitative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07375-406F-49CC-B530-E024E8AC3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455" y="1295850"/>
            <a:ext cx="7389090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18616-9E30-43F3-B928-81542D82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4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A6FE1-D760-4D0D-9AD8-3A92ECBDD7BD}"/>
              </a:ext>
            </a:extLst>
          </p:cNvPr>
          <p:cNvSpPr txBox="1"/>
          <p:nvPr/>
        </p:nvSpPr>
        <p:spPr>
          <a:xfrm>
            <a:off x="1689608" y="4740383"/>
            <a:ext cx="9193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Investigate the state of value-based reimbursement programs.</a:t>
            </a:r>
          </a:p>
        </p:txBody>
      </p:sp>
      <p:pic>
        <p:nvPicPr>
          <p:cNvPr id="9" name="Graphic 8" descr="Downward trend">
            <a:extLst>
              <a:ext uri="{FF2B5EF4-FFF2-40B4-BE49-F238E27FC236}">
                <a16:creationId xmlns:a16="http://schemas.microsoft.com/office/drawing/2014/main" id="{85BBE347-DACA-43D5-976A-6955810D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142" y="1641815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C39A5D-CA0F-4412-848A-B0894264358D}"/>
              </a:ext>
            </a:extLst>
          </p:cNvPr>
          <p:cNvSpPr txBox="1"/>
          <p:nvPr/>
        </p:nvSpPr>
        <p:spPr>
          <a:xfrm>
            <a:off x="1693736" y="1914349"/>
            <a:ext cx="891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of the quality metrics are driving the cost outcomes?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31427-DC9B-44A3-8C37-0F7BEDBF9C52}"/>
              </a:ext>
            </a:extLst>
          </p:cNvPr>
          <p:cNvSpPr txBox="1"/>
          <p:nvPr/>
        </p:nvSpPr>
        <p:spPr>
          <a:xfrm>
            <a:off x="1689608" y="3327366"/>
            <a:ext cx="891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other quality metrics could potentially be removed?</a:t>
            </a:r>
          </a:p>
        </p:txBody>
      </p:sp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F9BF8C88-2222-4C9B-A3E0-D0E8230A9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142" y="4514015"/>
            <a:ext cx="914400" cy="914400"/>
          </a:xfrm>
          <a:prstGeom prst="rect">
            <a:avLst/>
          </a:prstGeom>
        </p:spPr>
      </p:pic>
      <p:pic>
        <p:nvPicPr>
          <p:cNvPr id="14" name="Graphic 13" descr="Ribbon">
            <a:extLst>
              <a:ext uri="{FF2B5EF4-FFF2-40B4-BE49-F238E27FC236}">
                <a16:creationId xmlns:a16="http://schemas.microsoft.com/office/drawing/2014/main" id="{D2D0E79E-0C92-4AAF-980A-B153531F0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142" y="3116706"/>
            <a:ext cx="91440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2D35E-FD0B-4ECC-8C44-210370D9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39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5C9B5E36-F34E-412B-A903-5B64849D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572" y="6220880"/>
            <a:ext cx="4626333" cy="57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Multiple Linear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A4374-0F87-41EE-B008-E0CA17CCA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DDEAF4-7048-42F9-8CDD-5CE9B2E8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D6F5336-AEFF-42AF-91EE-9C0E8E9B5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086690"/>
              </p:ext>
            </p:extLst>
          </p:nvPr>
        </p:nvGraphicFramePr>
        <p:xfrm>
          <a:off x="1226108" y="1619499"/>
          <a:ext cx="9743622" cy="4206240"/>
        </p:xfrm>
        <a:graphic>
          <a:graphicData uri="http://schemas.openxmlformats.org/drawingml/2006/table">
            <a:tbl>
              <a:tblPr firstRow="1" bandRow="1"/>
              <a:tblGrid>
                <a:gridCol w="3247874">
                  <a:extLst>
                    <a:ext uri="{9D8B030D-6E8A-4147-A177-3AD203B41FA5}">
                      <a16:colId xmlns:a16="http://schemas.microsoft.com/office/drawing/2014/main" val="109275317"/>
                    </a:ext>
                  </a:extLst>
                </a:gridCol>
                <a:gridCol w="3247874">
                  <a:extLst>
                    <a:ext uri="{9D8B030D-6E8A-4147-A177-3AD203B41FA5}">
                      <a16:colId xmlns:a16="http://schemas.microsoft.com/office/drawing/2014/main" val="201832244"/>
                    </a:ext>
                  </a:extLst>
                </a:gridCol>
                <a:gridCol w="3247874">
                  <a:extLst>
                    <a:ext uri="{9D8B030D-6E8A-4147-A177-3AD203B41FA5}">
                      <a16:colId xmlns:a16="http://schemas.microsoft.com/office/drawing/2014/main" val="391194759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Helvetica" pitchFamily="2" charset="0"/>
                        </a:rPr>
                        <a:t>PMPM Cost</a:t>
                      </a:r>
                      <a:endParaRPr lang="en-US" sz="2400" dirty="0">
                        <a:latin typeface="Helvetica" pitchFamily="2" charset="0"/>
                        <a:ea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effectLst/>
                          <a:latin typeface="Helvetica" pitchFamily="2" charset="0"/>
                        </a:rPr>
                        <a:t>ED Score</a:t>
                      </a:r>
                      <a:endParaRPr lang="en-US" sz="2400" b="1" kern="1200" dirty="0">
                        <a:solidFill>
                          <a:schemeClr val="lt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effectLst/>
                          <a:latin typeface="Helvetica" pitchFamily="2" charset="0"/>
                        </a:rPr>
                        <a:t>RDM Score</a:t>
                      </a:r>
                      <a:endParaRPr lang="en-US" sz="2400" b="1" kern="1200" dirty="0">
                        <a:solidFill>
                          <a:schemeClr val="lt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69184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" pitchFamily="2" charset="0"/>
                        </a:rPr>
                        <a:t>Avoidance of Antibiotic treatment in Adults With Acute Bronchitis (-)</a:t>
                      </a:r>
                      <a:endParaRPr lang="en-US" sz="1800" dirty="0">
                        <a:latin typeface="Helvetica" pitchFamily="2" charset="0"/>
                        <a:ea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dirty="0">
                          <a:effectLst/>
                          <a:latin typeface="Helvetica" pitchFamily="2" charset="0"/>
                        </a:rPr>
                        <a:t>Medication Management for People With Asthma (+)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  <a:latin typeface="Helvetica" pitchFamily="2" charset="0"/>
                        </a:rPr>
                        <a:t>Medication Adherence for Cholesterol (Statins) (+)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4859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" pitchFamily="2" charset="0"/>
                        </a:rPr>
                        <a:t>Use of Imaging Studies for Low Back Pain (LBP) (-)</a:t>
                      </a:r>
                      <a:endParaRPr lang="en-US" sz="1800" dirty="0">
                        <a:latin typeface="Helvetica" pitchFamily="2" charset="0"/>
                        <a:ea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  <a:latin typeface="Helvetica" pitchFamily="2" charset="0"/>
                        </a:rPr>
                        <a:t>Annual EKGs or Cardiac Screening (+)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dirty="0">
                          <a:effectLst/>
                          <a:latin typeface="Helvetica" pitchFamily="2" charset="0"/>
                        </a:rPr>
                        <a:t>All-Cause Readmissions (-)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9489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" pitchFamily="2" charset="0"/>
                        </a:rPr>
                        <a:t>Annual EKGs or Cardiac Screening(-)</a:t>
                      </a:r>
                      <a:endParaRPr lang="en-US" sz="1800" dirty="0">
                        <a:latin typeface="Helvetica" pitchFamily="2" charset="0"/>
                        <a:ea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  <a:latin typeface="Helvetica" pitchFamily="2" charset="0"/>
                        </a:rPr>
                        <a:t>Colorectal Cancer Screening (+)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9278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" pitchFamily="2" charset="0"/>
                        </a:rPr>
                        <a:t>Adult BMI Assessment (+)</a:t>
                      </a:r>
                      <a:endParaRPr lang="en-US" sz="1800" dirty="0">
                        <a:latin typeface="Helvetica" pitchFamily="2" charset="0"/>
                        <a:ea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  <a:latin typeface="Helvetica" pitchFamily="2" charset="0"/>
                        </a:rPr>
                        <a:t>Comprehensive Diabetes Care: Eye Exam (retinal) performed (+)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 dirty="0"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88154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" pitchFamily="2" charset="0"/>
                        </a:rPr>
                        <a:t>Medication Adherence for Cholesterol (Statins) (+)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  <a:latin typeface="Helvetica" pitchFamily="2" charset="0"/>
                        </a:rPr>
                        <a:t>Use of Opioids from Multiple Providers (-)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800" dirty="0"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978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710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0F03A-F1FF-4B01-9D7D-052263E0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690688"/>
            <a:ext cx="11810176" cy="4890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CD45AB-F125-494C-80A3-49DDF229F6CA}"/>
              </a:ext>
            </a:extLst>
          </p:cNvPr>
          <p:cNvSpPr txBox="1"/>
          <p:nvPr/>
        </p:nvSpPr>
        <p:spPr>
          <a:xfrm>
            <a:off x="0" y="2595282"/>
            <a:ext cx="738664" cy="833718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dirty="0"/>
              <a:t>Adult</a:t>
            </a:r>
          </a:p>
          <a:p>
            <a:r>
              <a:rPr lang="en-US" dirty="0"/>
              <a:t>PMPM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71EF8-E31D-4FAE-A904-E246524120D3}"/>
              </a:ext>
            </a:extLst>
          </p:cNvPr>
          <p:cNvSpPr txBox="1"/>
          <p:nvPr/>
        </p:nvSpPr>
        <p:spPr>
          <a:xfrm>
            <a:off x="4362450" y="2595282"/>
            <a:ext cx="738664" cy="833718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dirty="0"/>
              <a:t>Adult</a:t>
            </a:r>
          </a:p>
          <a:p>
            <a:r>
              <a:rPr lang="en-US" dirty="0"/>
              <a:t>PMPM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BADC5-6E78-4F46-9CC4-7B379FFC9562}"/>
              </a:ext>
            </a:extLst>
          </p:cNvPr>
          <p:cNvSpPr txBox="1"/>
          <p:nvPr/>
        </p:nvSpPr>
        <p:spPr>
          <a:xfrm>
            <a:off x="8505825" y="2595282"/>
            <a:ext cx="738664" cy="833718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dirty="0"/>
              <a:t>Adult</a:t>
            </a:r>
          </a:p>
          <a:p>
            <a:r>
              <a:rPr lang="en-US" dirty="0"/>
              <a:t>PMPM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A77B7-4CB9-494D-B419-A87557AB90FA}"/>
              </a:ext>
            </a:extLst>
          </p:cNvPr>
          <p:cNvSpPr txBox="1"/>
          <p:nvPr/>
        </p:nvSpPr>
        <p:spPr>
          <a:xfrm>
            <a:off x="0" y="5043207"/>
            <a:ext cx="738664" cy="833718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dirty="0"/>
              <a:t>Adult</a:t>
            </a:r>
          </a:p>
          <a:p>
            <a:r>
              <a:rPr lang="en-US" dirty="0"/>
              <a:t>PMPM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CC769-BD3C-46DB-B4AE-A3C66F4EA85F}"/>
              </a:ext>
            </a:extLst>
          </p:cNvPr>
          <p:cNvSpPr txBox="1"/>
          <p:nvPr/>
        </p:nvSpPr>
        <p:spPr>
          <a:xfrm>
            <a:off x="4360307" y="5043207"/>
            <a:ext cx="738664" cy="833718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dirty="0"/>
              <a:t>Adult</a:t>
            </a:r>
          </a:p>
          <a:p>
            <a:r>
              <a:rPr lang="en-US" dirty="0"/>
              <a:t>PMPM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896E4-03E6-4DEE-8DD3-5D699EC7984A}"/>
              </a:ext>
            </a:extLst>
          </p:cNvPr>
          <p:cNvSpPr txBox="1"/>
          <p:nvPr/>
        </p:nvSpPr>
        <p:spPr>
          <a:xfrm>
            <a:off x="8505825" y="5043207"/>
            <a:ext cx="738664" cy="833718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dirty="0"/>
              <a:t>Adult</a:t>
            </a:r>
          </a:p>
          <a:p>
            <a:r>
              <a:rPr lang="en-US" dirty="0"/>
              <a:t>PMPM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49B12-2B47-47D9-BF21-9B4A32CAB7CC}"/>
              </a:ext>
            </a:extLst>
          </p:cNvPr>
          <p:cNvSpPr txBox="1"/>
          <p:nvPr/>
        </p:nvSpPr>
        <p:spPr>
          <a:xfrm>
            <a:off x="1866900" y="639632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FD6D7-58AF-4800-8DE2-2673DB0F2E3E}"/>
              </a:ext>
            </a:extLst>
          </p:cNvPr>
          <p:cNvSpPr txBox="1"/>
          <p:nvPr/>
        </p:nvSpPr>
        <p:spPr>
          <a:xfrm>
            <a:off x="6133688" y="639632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7643D-CA99-4EF2-A193-345C6702F392}"/>
              </a:ext>
            </a:extLst>
          </p:cNvPr>
          <p:cNvSpPr txBox="1"/>
          <p:nvPr/>
        </p:nvSpPr>
        <p:spPr>
          <a:xfrm>
            <a:off x="10325100" y="639632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0C60FBBE-AB29-4466-A5B1-61E4F4C65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Lack of Clear Trends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5E0B38-2325-4E53-85F3-DFCE61540465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DEB2B4-6DFB-4432-BDF5-FAED81318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F5B2F-3B74-490D-8ABB-8C3D0BF4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0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16CC8C-F597-4F39-B277-285BF368A959}"/>
              </a:ext>
            </a:extLst>
          </p:cNvPr>
          <p:cNvSpPr txBox="1"/>
          <p:nvPr/>
        </p:nvSpPr>
        <p:spPr>
          <a:xfrm>
            <a:off x="2140045" y="5715000"/>
            <a:ext cx="235308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High variability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EFA7E-E663-4C0C-9D13-348B7871B351}"/>
              </a:ext>
            </a:extLst>
          </p:cNvPr>
          <p:cNvSpPr txBox="1"/>
          <p:nvPr/>
        </p:nvSpPr>
        <p:spPr>
          <a:xfrm>
            <a:off x="8025867" y="5715000"/>
            <a:ext cx="25365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Low confidence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B37422-59BD-4D28-A3F1-9E9C44995908}"/>
              </a:ext>
            </a:extLst>
          </p:cNvPr>
          <p:cNvGrpSpPr/>
          <p:nvPr/>
        </p:nvGrpSpPr>
        <p:grpSpPr>
          <a:xfrm>
            <a:off x="316291" y="1662928"/>
            <a:ext cx="5951974" cy="3640919"/>
            <a:chOff x="316291" y="1302928"/>
            <a:chExt cx="5951974" cy="36409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7D5F45-7297-4243-8DE9-DA2CB3C52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8" t="2221" r="6333" b="4655"/>
            <a:stretch/>
          </p:blipFill>
          <p:spPr>
            <a:xfrm>
              <a:off x="316291" y="1302928"/>
              <a:ext cx="5951974" cy="364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A62FFE-97FA-4E0B-A313-39CB3CEECBEB}"/>
                </a:ext>
              </a:extLst>
            </p:cNvPr>
            <p:cNvSpPr txBox="1"/>
            <p:nvPr/>
          </p:nvSpPr>
          <p:spPr>
            <a:xfrm>
              <a:off x="474009" y="2795307"/>
              <a:ext cx="738664" cy="833718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r>
                <a:rPr lang="en-US" dirty="0"/>
                <a:t>Adult</a:t>
              </a:r>
            </a:p>
            <a:p>
              <a:r>
                <a:rPr lang="en-US" dirty="0"/>
                <a:t>PMPM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1D29B9-AE63-4EE9-BDA5-857863A74C10}"/>
              </a:ext>
            </a:extLst>
          </p:cNvPr>
          <p:cNvGrpSpPr/>
          <p:nvPr/>
        </p:nvGrpSpPr>
        <p:grpSpPr>
          <a:xfrm>
            <a:off x="6425983" y="1662928"/>
            <a:ext cx="5445543" cy="3866563"/>
            <a:chOff x="6414852" y="1143000"/>
            <a:chExt cx="5445543" cy="38665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F45353-ED3C-44B6-9048-D3E697E9B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91" t="2070"/>
            <a:stretch/>
          </p:blipFill>
          <p:spPr>
            <a:xfrm>
              <a:off x="6705600" y="1143000"/>
              <a:ext cx="5154795" cy="386656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BB201C-2441-4119-9AD1-17A9697424FA}"/>
                </a:ext>
              </a:extLst>
            </p:cNvPr>
            <p:cNvSpPr txBox="1"/>
            <p:nvPr/>
          </p:nvSpPr>
          <p:spPr>
            <a:xfrm>
              <a:off x="6414852" y="2706528"/>
              <a:ext cx="738664" cy="833718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r>
                <a:rPr lang="en-US" dirty="0"/>
                <a:t>Adult</a:t>
              </a:r>
            </a:p>
            <a:p>
              <a:r>
                <a:rPr lang="en-US" dirty="0"/>
                <a:t>PMPM</a:t>
              </a:r>
            </a:p>
          </p:txBody>
        </p:sp>
      </p:grpSp>
      <p:sp>
        <p:nvSpPr>
          <p:cNvPr id="11" name="Title 3">
            <a:extLst>
              <a:ext uri="{FF2B5EF4-FFF2-40B4-BE49-F238E27FC236}">
                <a16:creationId xmlns:a16="http://schemas.microsoft.com/office/drawing/2014/main" id="{2EEE6C0E-80A7-4A0C-ABED-65B10F31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Lack of Clear Trends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471ED8-B985-4CFC-8D07-5AC714D9FA24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E3F0E-F888-47B8-80A6-B427173B4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697E0-67EC-43A0-BD8B-DF72A5F4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27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Quantitative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EECD3A-861E-4AC7-B46C-C30416262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33" y="1266034"/>
            <a:ext cx="7410734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4CDCA2-9BED-4A42-B0E6-C2D39658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2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Forward Stepwise Selection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A4374-0F87-41EE-B008-E0CA17CCA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34</a:t>
            </a:fld>
            <a:endParaRPr lang="en-US"/>
          </a:p>
        </p:txBody>
      </p:sp>
      <p:pic>
        <p:nvPicPr>
          <p:cNvPr id="12" name="table">
            <a:extLst>
              <a:ext uri="{FF2B5EF4-FFF2-40B4-BE49-F238E27FC236}">
                <a16:creationId xmlns:a16="http://schemas.microsoft.com/office/drawing/2014/main" id="{0E978B16-C3D6-4525-A1B6-98D1CB23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773" y="1371993"/>
            <a:ext cx="3968553" cy="53035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0395E7-3809-43A3-B296-4B8ADFCC6413}"/>
              </a:ext>
            </a:extLst>
          </p:cNvPr>
          <p:cNvSpPr/>
          <p:nvPr/>
        </p:nvSpPr>
        <p:spPr>
          <a:xfrm>
            <a:off x="8082875" y="6114360"/>
            <a:ext cx="392846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632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Expected/ Explainable Results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A3AF81-B4B8-4771-97CB-26655A5474D7}"/>
              </a:ext>
            </a:extLst>
          </p:cNvPr>
          <p:cNvSpPr/>
          <p:nvPr/>
        </p:nvSpPr>
        <p:spPr>
          <a:xfrm>
            <a:off x="8175059" y="5833365"/>
            <a:ext cx="1405520" cy="214062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Quantitative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473029-A985-4A36-8598-F143B1F49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74" y="1335600"/>
            <a:ext cx="7410735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F3C2C6-DD1D-45D5-83F6-11BBAB63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20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Autofit/>
          </a:bodyPr>
          <a:lstStyle/>
          <a:p>
            <a:r>
              <a:rPr lang="en-US" b="1" dirty="0"/>
              <a:t>Lasso Regression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A4374-0F87-41EE-B008-E0CA17CCA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3B6103-FCB8-4E19-819D-1C3AEAD4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20B15E-3E66-4C12-9BB9-6DC016FA3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07" y="2076610"/>
            <a:ext cx="9572785" cy="4592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29C325-4D05-4202-86C2-FCE3B69C1199}"/>
              </a:ext>
            </a:extLst>
          </p:cNvPr>
          <p:cNvSpPr txBox="1"/>
          <p:nvPr/>
        </p:nvSpPr>
        <p:spPr>
          <a:xfrm>
            <a:off x="486119" y="1490218"/>
            <a:ext cx="11083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Investment in screening may yield a long-term return notwithstanding short-term cost increases</a:t>
            </a:r>
          </a:p>
        </p:txBody>
      </p:sp>
    </p:spTree>
    <p:extLst>
      <p:ext uri="{BB962C8B-B14F-4D97-AF65-F5344CB8AC3E}">
        <p14:creationId xmlns:p14="http://schemas.microsoft.com/office/powerpoint/2010/main" val="4190528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Quantitative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E13D6-4889-4C7A-9D3E-34E9EEFE2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04" y="1273234"/>
            <a:ext cx="7478790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FD243-6DC0-441C-831C-0C4C97FF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29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Principal Component Analysis (PCA)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FD243-6DC0-441C-831C-0C4C97FF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9F54-AAF4-439D-B0C9-6E1DF72FE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634" y="1367223"/>
            <a:ext cx="7049260" cy="528694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23DBF80-F3DC-4229-8B02-C2BF01532106}"/>
              </a:ext>
            </a:extLst>
          </p:cNvPr>
          <p:cNvSpPr txBox="1">
            <a:spLocks/>
          </p:cNvSpPr>
          <p:nvPr/>
        </p:nvSpPr>
        <p:spPr>
          <a:xfrm>
            <a:off x="332892" y="1325414"/>
            <a:ext cx="4848708" cy="2685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Top contributors to the first component, which explains 50.94% of the variance in the adult data:</a:t>
            </a:r>
          </a:p>
          <a:p>
            <a:pPr lvl="1"/>
            <a:r>
              <a:rPr lang="en-US" sz="1800" dirty="0"/>
              <a:t>QN09 - Colorectal Cancer Screening </a:t>
            </a:r>
          </a:p>
          <a:p>
            <a:pPr lvl="1"/>
            <a:r>
              <a:rPr lang="en-US" sz="1800" dirty="0"/>
              <a:t>QN08 - Breast Cancer Screening</a:t>
            </a:r>
          </a:p>
          <a:p>
            <a:pPr lvl="1"/>
            <a:r>
              <a:rPr lang="en-US" sz="1800" dirty="0"/>
              <a:t>QN41 - Drug Therapy for Rheumatoid Arthritis</a:t>
            </a:r>
          </a:p>
          <a:p>
            <a:pPr lvl="1"/>
            <a:r>
              <a:rPr lang="en-US" sz="1800" dirty="0"/>
              <a:t>QN40 - Medication Adherence for Cholesterol (Statins)</a:t>
            </a:r>
          </a:p>
          <a:p>
            <a:pPr lvl="1"/>
            <a:r>
              <a:rPr lang="en-US" sz="1800" dirty="0"/>
              <a:t>QN39 - Medication Adherence for Hypertension: RASA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95C07A9-5DAB-41E1-BEE7-E747E4D38FE8}"/>
              </a:ext>
            </a:extLst>
          </p:cNvPr>
          <p:cNvSpPr txBox="1">
            <a:spLocks/>
          </p:cNvSpPr>
          <p:nvPr/>
        </p:nvSpPr>
        <p:spPr>
          <a:xfrm>
            <a:off x="332892" y="4447790"/>
            <a:ext cx="4681742" cy="2206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Top contributors to the second component, which explains 5.35% of the variance in the adult data:</a:t>
            </a:r>
          </a:p>
          <a:p>
            <a:pPr lvl="1"/>
            <a:r>
              <a:rPr lang="en-US" sz="1800" dirty="0"/>
              <a:t>QN76 - Controlling High Blood Pressure</a:t>
            </a:r>
          </a:p>
          <a:p>
            <a:pPr lvl="1"/>
            <a:r>
              <a:rPr lang="en-US" sz="1800" dirty="0"/>
              <a:t>QN55 - Annual Monitoring for Patients on Persistent Medications</a:t>
            </a:r>
          </a:p>
          <a:p>
            <a:pPr lvl="1"/>
            <a:r>
              <a:rPr lang="en-US" sz="1800" dirty="0"/>
              <a:t>QN35 - Adult BMI Assessment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74F95-211C-4B85-94D6-75D4568B2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6"/>
          <a:stretch/>
        </p:blipFill>
        <p:spPr>
          <a:xfrm>
            <a:off x="7665194" y="6465651"/>
            <a:ext cx="2114550" cy="25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51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PCA - Clusters of Similar Providers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FD243-6DC0-441C-831C-0C4C97FF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BCA2D1-B6FF-4C6F-B372-44155C2EF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5" y="2062738"/>
            <a:ext cx="5775711" cy="4680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99BA4D-9246-4254-B7A4-5DDDF84AA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956" y="2062738"/>
            <a:ext cx="6060488" cy="46817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B0C827-5E9D-4B23-972F-B1DE157CEEDC}"/>
              </a:ext>
            </a:extLst>
          </p:cNvPr>
          <p:cNvSpPr txBox="1"/>
          <p:nvPr/>
        </p:nvSpPr>
        <p:spPr>
          <a:xfrm>
            <a:off x="2071745" y="1394453"/>
            <a:ext cx="18527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QA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DA2E55-F288-4692-8F3B-8FC1EE52EB58}"/>
              </a:ext>
            </a:extLst>
          </p:cNvPr>
          <p:cNvSpPr txBox="1"/>
          <p:nvPr/>
        </p:nvSpPr>
        <p:spPr>
          <a:xfrm>
            <a:off x="7862067" y="1394453"/>
            <a:ext cx="21082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PMPM Cost</a:t>
            </a:r>
          </a:p>
        </p:txBody>
      </p:sp>
    </p:spTree>
    <p:extLst>
      <p:ext uri="{BB962C8B-B14F-4D97-AF65-F5344CB8AC3E}">
        <p14:creationId xmlns:p14="http://schemas.microsoft.com/office/powerpoint/2010/main" val="191130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Takeaways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836DB-80C9-4358-83AB-4052124C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C89F708-8D3C-42D0-8721-2A9D8BDD117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EBBCDB6B-5DDC-419B-A526-5B6BC0436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7717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0704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Next Steps with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31627A-28AF-47F1-A6DB-7B1A1A4A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54" y="405086"/>
            <a:ext cx="3191256" cy="486989"/>
          </a:xfrm>
          <a:prstGeom prst="rect">
            <a:avLst/>
          </a:prstGeom>
        </p:spPr>
      </p:pic>
      <p:graphicFrame>
        <p:nvGraphicFramePr>
          <p:cNvPr id="9" name="TextBox 1">
            <a:extLst>
              <a:ext uri="{FF2B5EF4-FFF2-40B4-BE49-F238E27FC236}">
                <a16:creationId xmlns:a16="http://schemas.microsoft.com/office/drawing/2014/main" id="{D296573C-C377-491A-971F-F3F8EAFD1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2427574"/>
              </p:ext>
            </p:extLst>
          </p:nvPr>
        </p:nvGraphicFramePr>
        <p:xfrm>
          <a:off x="361122" y="1385516"/>
          <a:ext cx="11098696" cy="496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FC96F-1919-45F1-9A4A-C44E853B9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06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Program Evaluation Framework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24E710-08ED-46A6-B174-44655DE4A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9782402"/>
              </p:ext>
            </p:extLst>
          </p:nvPr>
        </p:nvGraphicFramePr>
        <p:xfrm>
          <a:off x="887822" y="2764965"/>
          <a:ext cx="10545955" cy="1607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EF8B37-2916-4AE1-9B82-3DC884BF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35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Takeaways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836DB-80C9-4358-83AB-4052124C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C89F708-8D3C-42D0-8721-2A9D8BDD117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EBBCDB6B-5DDC-419B-A526-5B6BC0436ACA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3462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Recommendations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EF8B37-2916-4AE1-9B82-3DC884BF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7" name="TextBox 6">
            <a:extLst>
              <a:ext uri="{FF2B5EF4-FFF2-40B4-BE49-F238E27FC236}">
                <a16:creationId xmlns:a16="http://schemas.microsoft.com/office/drawing/2014/main" id="{A49F1CF0-24F2-4E1A-AC36-3345C908AD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575396"/>
              </p:ext>
            </p:extLst>
          </p:nvPr>
        </p:nvGraphicFramePr>
        <p:xfrm>
          <a:off x="838200" y="1198418"/>
          <a:ext cx="10190252" cy="5589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4560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BA60A5-E344-4438-9634-CA63C1B9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007"/>
            <a:ext cx="10515600" cy="1871230"/>
          </a:xfrm>
        </p:spPr>
        <p:txBody>
          <a:bodyPr/>
          <a:lstStyle/>
          <a:p>
            <a:pPr algn="ctr"/>
            <a:r>
              <a:rPr lang="en-US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0121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rmAutofit/>
          </a:bodyPr>
          <a:lstStyle/>
          <a:p>
            <a:r>
              <a:rPr lang="en-US" sz="4000" b="1" dirty="0"/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2C540-49BB-4033-BE1D-E0ED984B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5CEF8-EC9E-41AE-B240-E17B7D7AF74C}"/>
              </a:ext>
            </a:extLst>
          </p:cNvPr>
          <p:cNvSpPr txBox="1"/>
          <p:nvPr/>
        </p:nvSpPr>
        <p:spPr>
          <a:xfrm>
            <a:off x="331896" y="1702570"/>
            <a:ext cx="110883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United Healthcare Report - </a:t>
            </a:r>
            <a:r>
              <a:rPr lang="en-US" dirty="0">
                <a:hlinkClick r:id="rId2"/>
              </a:rPr>
              <a:t>https://www.uhc.com/content/dam/uhcdotcom/en/ValueBasedCare/PDFs/VBC-Nov2016-Online-Report.pdf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Miller, H. (2017) Why Value Based Purchasing Isn’t Working and How to Fix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Peter Rossi, Mark Lipsey, Gary Henry. </a:t>
            </a:r>
            <a:r>
              <a:rPr lang="en-US" i="1" dirty="0"/>
              <a:t>Evaluation – A Systematic Approach. </a:t>
            </a:r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Edition.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Eijkenaar</a:t>
            </a:r>
            <a:r>
              <a:rPr lang="en-US" dirty="0"/>
              <a:t>, Frank, Martin Emmert, Manfred </a:t>
            </a:r>
            <a:r>
              <a:rPr lang="en-US" dirty="0" err="1"/>
              <a:t>Scheppach</a:t>
            </a:r>
            <a:r>
              <a:rPr lang="en-US" dirty="0"/>
              <a:t>, and Oliver </a:t>
            </a:r>
            <a:r>
              <a:rPr lang="en-US" dirty="0" err="1"/>
              <a:t>Schöffski</a:t>
            </a:r>
            <a:r>
              <a:rPr lang="en-US" dirty="0"/>
              <a:t>. "Effects of pay for performance in health care: a systematic review of systematic reviews." </a:t>
            </a:r>
            <a:r>
              <a:rPr lang="en-US" i="1" dirty="0"/>
              <a:t>Health policy</a:t>
            </a:r>
            <a:r>
              <a:rPr lang="en-US" dirty="0"/>
              <a:t> 110, no. 2-3 (2013): 115-130.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Damberg</a:t>
            </a:r>
            <a:r>
              <a:rPr lang="en-US" dirty="0"/>
              <a:t> CL, </a:t>
            </a:r>
            <a:r>
              <a:rPr lang="en-US" dirty="0" err="1"/>
              <a:t>Sorbero</a:t>
            </a:r>
            <a:r>
              <a:rPr lang="en-US" dirty="0"/>
              <a:t> ME, Lovejoy SL, et al. Measuring Success in Health Care Value-Based Purchasing Programs: Findings from an Environmental Scan, Literature Review, and Expert Panel Discussions. Rand Health Q 2014;4:9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CMS Meaningful Measures guide - </a:t>
            </a:r>
            <a:r>
              <a:rPr lang="en-US" dirty="0">
                <a:hlinkClick r:id="rId3"/>
              </a:rPr>
              <a:t>https://www.cms.gov/Medicare/Quality-Initiatives-Patient-Assessment-Instruments/QualityInitiativesGenInfo/MMF/General-info-Sub-Page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8804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BA60A5-E344-4438-9634-CA63C1B9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6007"/>
            <a:ext cx="10515600" cy="1871230"/>
          </a:xfrm>
        </p:spPr>
        <p:txBody>
          <a:bodyPr/>
          <a:lstStyle/>
          <a:p>
            <a:pPr algn="ctr"/>
            <a:r>
              <a:rPr lang="en-US" b="1" i="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16178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A395-C2F3-411F-850F-A908223FD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8118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Program Evaluation Framework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C1983-EAFC-41DE-AE77-C69436902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5216"/>
            <a:ext cx="11994204" cy="5904689"/>
          </a:xfrm>
        </p:spPr>
        <p:txBody>
          <a:bodyPr numCol="2" spcCol="182880">
            <a:normAutofit fontScale="40000" lnSpcReduction="20000"/>
          </a:bodyPr>
          <a:lstStyle/>
          <a:p>
            <a:pPr marL="0" indent="0">
              <a:buNone/>
            </a:pPr>
            <a:r>
              <a:rPr lang="en-US" u="sng" dirty="0"/>
              <a:t>Context for Evaluation (Stage 0)</a:t>
            </a:r>
            <a:endParaRPr lang="en-US" dirty="0"/>
          </a:p>
          <a:p>
            <a:pPr fontAlgn="base"/>
            <a:r>
              <a:rPr lang="en-US" dirty="0"/>
              <a:t>What is the purpose of the evaluation?</a:t>
            </a:r>
          </a:p>
          <a:p>
            <a:pPr lvl="1" fontAlgn="base"/>
            <a:r>
              <a:rPr lang="en-US" dirty="0"/>
              <a:t>Formative evaluation (primary purpose is to analyze the program to improve and strengthen it). To some extent outcome evaluation. </a:t>
            </a:r>
          </a:p>
          <a:p>
            <a:pPr lvl="1" fontAlgn="base"/>
            <a:r>
              <a:rPr lang="en-US" dirty="0"/>
              <a:t>Since the True performance program has been implemented only for about 2 years now, we cannot really say for sure if it has achieved its outcome or not. </a:t>
            </a:r>
          </a:p>
          <a:p>
            <a:pPr lvl="1" fontAlgn="base"/>
            <a:r>
              <a:rPr lang="en-US" dirty="0"/>
              <a:t>The main purpose of the evaluation is to evaluate the cost outcomes (impact evaluation)</a:t>
            </a:r>
          </a:p>
          <a:p>
            <a:pPr fontAlgn="base"/>
            <a:r>
              <a:rPr lang="en-US" dirty="0"/>
              <a:t>Who are the stakeholders involved?</a:t>
            </a:r>
          </a:p>
          <a:p>
            <a:pPr lvl="1" fontAlgn="base"/>
            <a:r>
              <a:rPr lang="en-US" dirty="0"/>
              <a:t>Highmark Inc Data Science team </a:t>
            </a:r>
          </a:p>
          <a:p>
            <a:pPr lvl="1" fontAlgn="base"/>
            <a:r>
              <a:rPr lang="en-US" dirty="0"/>
              <a:t>Highmark Inc Value Based Reimbursement team </a:t>
            </a:r>
          </a:p>
          <a:p>
            <a:pPr lvl="1" fontAlgn="base"/>
            <a:r>
              <a:rPr lang="en-US" dirty="0"/>
              <a:t>Highmark Inc Providers in their network (PCPs) </a:t>
            </a:r>
          </a:p>
          <a:p>
            <a:pPr lvl="1" fontAlgn="base"/>
            <a:r>
              <a:rPr lang="en-US" dirty="0"/>
              <a:t>Patients</a:t>
            </a:r>
          </a:p>
          <a:p>
            <a:pPr fontAlgn="base"/>
            <a:r>
              <a:rPr lang="en-US" dirty="0"/>
              <a:t>What are the limitations and constraints of this evaluation?</a:t>
            </a:r>
          </a:p>
          <a:p>
            <a:pPr lvl="1" fontAlgn="base"/>
            <a:r>
              <a:rPr lang="en-US" dirty="0"/>
              <a:t>Limitations: Lack of comprehensive time-series data, lack of a mechanism to collect health outcomes and patient experience outcomes. </a:t>
            </a:r>
          </a:p>
          <a:p>
            <a:pPr lvl="1" fontAlgn="base"/>
            <a:r>
              <a:rPr lang="en-US" dirty="0"/>
              <a:t>Constraints: Time duration for evaluation</a:t>
            </a:r>
          </a:p>
          <a:p>
            <a:pPr marL="0" indent="0">
              <a:buNone/>
            </a:pPr>
            <a:r>
              <a:rPr lang="en-US" u="sng" dirty="0"/>
              <a:t>Needs Assessment (Stage 1</a:t>
            </a:r>
            <a:r>
              <a:rPr lang="en-US" dirty="0"/>
              <a:t>) ( will focus on the issue of over utilization and low quality)</a:t>
            </a:r>
          </a:p>
          <a:p>
            <a:pPr fontAlgn="base"/>
            <a:r>
              <a:rPr lang="en-US" dirty="0"/>
              <a:t>What is the problem that the program is trying to address?</a:t>
            </a:r>
          </a:p>
          <a:p>
            <a:pPr lvl="1" fontAlgn="base"/>
            <a:r>
              <a:rPr lang="en-US" dirty="0"/>
              <a:t>Misalignment of incentives between payer, provider, patients </a:t>
            </a:r>
          </a:p>
          <a:p>
            <a:pPr lvl="1" fontAlgn="base"/>
            <a:r>
              <a:rPr lang="en-US" dirty="0"/>
              <a:t>Healthcare incentives not aligned with healthcare value</a:t>
            </a:r>
          </a:p>
          <a:p>
            <a:pPr lvl="1" fontAlgn="base"/>
            <a:r>
              <a:rPr lang="en-US" dirty="0"/>
              <a:t>Issues with primary care within the United States</a:t>
            </a:r>
          </a:p>
          <a:p>
            <a:pPr fontAlgn="base"/>
            <a:r>
              <a:rPr lang="en-US" dirty="0"/>
              <a:t>What is the extent of the problem?</a:t>
            </a:r>
          </a:p>
          <a:p>
            <a:pPr lvl="1" fontAlgn="base"/>
            <a:r>
              <a:rPr lang="en-US" dirty="0"/>
              <a:t>Increased amount of spending on healthcare is not reflecting in the health or quality outcomes </a:t>
            </a:r>
          </a:p>
          <a:p>
            <a:pPr lvl="1" fontAlgn="base"/>
            <a:r>
              <a:rPr lang="en-US" dirty="0"/>
              <a:t>Add details about the numbers related to healthcare spending and outcomes compared to other countries </a:t>
            </a:r>
          </a:p>
          <a:p>
            <a:pPr fontAlgn="base"/>
            <a:r>
              <a:rPr lang="en-US" dirty="0"/>
              <a:t>Who or what is the target population?</a:t>
            </a:r>
          </a:p>
          <a:p>
            <a:pPr lvl="1" fontAlgn="base"/>
            <a:r>
              <a:rPr lang="en-US" dirty="0"/>
              <a:t>Physicians, patients (to a lesser extent)</a:t>
            </a:r>
          </a:p>
          <a:p>
            <a:pPr marL="0" indent="0">
              <a:buNone/>
            </a:pPr>
            <a:r>
              <a:rPr lang="en-US" u="sng" dirty="0"/>
              <a:t>Program Theory (Stage 2</a:t>
            </a:r>
            <a:r>
              <a:rPr lang="en-US" dirty="0"/>
              <a:t>) ( structure of the program, research on other VBR programs)</a:t>
            </a:r>
          </a:p>
          <a:p>
            <a:pPr fontAlgn="base"/>
            <a:r>
              <a:rPr lang="en-US" dirty="0"/>
              <a:t>What is the True Performance Program? (create a logic model)</a:t>
            </a:r>
          </a:p>
          <a:p>
            <a:pPr fontAlgn="base"/>
            <a:r>
              <a:rPr lang="en-US" dirty="0"/>
              <a:t>How are the outcomes measured? (impact theory)</a:t>
            </a:r>
          </a:p>
          <a:p>
            <a:pPr fontAlgn="base"/>
            <a:r>
              <a:rPr lang="en-US" dirty="0"/>
              <a:t>How were the quality metrics in the program selected?</a:t>
            </a:r>
          </a:p>
          <a:p>
            <a:pPr fontAlgn="base"/>
            <a:r>
              <a:rPr lang="en-US" dirty="0"/>
              <a:t>How should the quality metrics  be measured?</a:t>
            </a:r>
          </a:p>
          <a:p>
            <a:pPr fontAlgn="base"/>
            <a:r>
              <a:rPr lang="en-US" dirty="0"/>
              <a:t>How does the program engage providers/ physicians in improving their quality scores?</a:t>
            </a:r>
          </a:p>
          <a:p>
            <a:pPr fontAlgn="base"/>
            <a:r>
              <a:rPr lang="en-US" dirty="0"/>
              <a:t>Do the measurement of quality metrics improve the outcomes? (In theory)</a:t>
            </a:r>
          </a:p>
          <a:p>
            <a:pPr marL="0" indent="0">
              <a:buNone/>
            </a:pPr>
            <a:r>
              <a:rPr lang="en-US" u="sng" dirty="0"/>
              <a:t>Process Evaluation (Stage 3</a:t>
            </a:r>
            <a:r>
              <a:rPr lang="en-US" dirty="0"/>
              <a:t>) (qualitative analysis of interviews with physicians)</a:t>
            </a:r>
          </a:p>
          <a:p>
            <a:pPr fontAlgn="base"/>
            <a:r>
              <a:rPr lang="en-US" dirty="0"/>
              <a:t>Are participants satisfied with the program? (Satisfaction)</a:t>
            </a:r>
          </a:p>
          <a:p>
            <a:pPr fontAlgn="base"/>
            <a:r>
              <a:rPr lang="en-US" dirty="0"/>
              <a:t>How many providers/ persons are part of the program? (Reach)</a:t>
            </a:r>
          </a:p>
          <a:p>
            <a:pPr fontAlgn="base"/>
            <a:r>
              <a:rPr lang="en-US" dirty="0"/>
              <a:t>Extent to which the program was implemented consistently with underlying theory/ design/ philosophy. (fidelity of program)</a:t>
            </a:r>
          </a:p>
          <a:p>
            <a:pPr fontAlgn="base"/>
            <a:r>
              <a:rPr lang="en-US" dirty="0"/>
              <a:t>Extent to which participants actively engage with program (dose received)</a:t>
            </a:r>
          </a:p>
          <a:p>
            <a:pPr fontAlgn="base"/>
            <a:r>
              <a:rPr lang="en-US" dirty="0"/>
              <a:t>Amount of each component delivered/ details about quality metrics? (dose delivered)</a:t>
            </a:r>
          </a:p>
          <a:p>
            <a:pPr marL="0" indent="0">
              <a:buNone/>
            </a:pPr>
            <a:r>
              <a:rPr lang="en-US" u="sng" dirty="0"/>
              <a:t>Outcome Evaluation (Stage 4)</a:t>
            </a:r>
            <a:r>
              <a:rPr lang="en-US" dirty="0"/>
              <a:t> (data analysis of the quality metrics)</a:t>
            </a:r>
          </a:p>
          <a:p>
            <a:pPr fontAlgn="base"/>
            <a:r>
              <a:rPr lang="en-US" dirty="0"/>
              <a:t>Define the counterfactual (outcomes in the absence of the program)</a:t>
            </a:r>
          </a:p>
          <a:p>
            <a:pPr fontAlgn="base"/>
            <a:r>
              <a:rPr lang="en-US" dirty="0"/>
              <a:t>What could be the potential confounders/selection bias?</a:t>
            </a:r>
          </a:p>
          <a:p>
            <a:pPr fontAlgn="base"/>
            <a:r>
              <a:rPr lang="en-US" dirty="0"/>
              <a:t>Program effects (Quantitative results)</a:t>
            </a:r>
          </a:p>
          <a:p>
            <a:pPr fontAlgn="base"/>
            <a:r>
              <a:rPr lang="en-US" dirty="0"/>
              <a:t>Difference in outcomes between regions, patient groups, providers</a:t>
            </a:r>
          </a:p>
          <a:p>
            <a:pPr fontAlgn="base"/>
            <a:r>
              <a:rPr lang="en-US" dirty="0"/>
              <a:t>Which measures contribute most to the cost outcome?</a:t>
            </a:r>
          </a:p>
          <a:p>
            <a:pPr marL="0" indent="0">
              <a:buNone/>
            </a:pPr>
            <a:r>
              <a:rPr lang="en-US" u="sng" dirty="0"/>
              <a:t>Recommendations (Stage 5)</a:t>
            </a:r>
            <a:endParaRPr lang="en-US" dirty="0"/>
          </a:p>
          <a:p>
            <a:pPr marL="0" indent="0" fontAlgn="base">
              <a:buNone/>
            </a:pPr>
            <a:r>
              <a:rPr lang="en-US" dirty="0"/>
              <a:t>Spending + quality + infrastructure support </a:t>
            </a:r>
          </a:p>
          <a:p>
            <a:pPr lvl="1" fontAlgn="base"/>
            <a:r>
              <a:rPr lang="en-US" dirty="0"/>
              <a:t>Increase the share of provider reimbursements tied to VBR to incentivize organizational changes </a:t>
            </a:r>
          </a:p>
          <a:p>
            <a:pPr lvl="1" fontAlgn="base"/>
            <a:r>
              <a:rPr lang="en-US" dirty="0"/>
              <a:t>Build stronger payer + provider relationships</a:t>
            </a:r>
          </a:p>
          <a:p>
            <a:pPr lvl="1" fontAlgn="base"/>
            <a:r>
              <a:rPr lang="en-US" dirty="0"/>
              <a:t>Align measures across different payer contracts (to reduce the burden of data collection)</a:t>
            </a:r>
          </a:p>
          <a:p>
            <a:pPr lvl="1" fontAlgn="base"/>
            <a:r>
              <a:rPr lang="en-US" dirty="0"/>
              <a:t>Better align individual physician incentives with VBR contract incentives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21E0-37E9-48F5-89E4-99471D52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1D7DB2-DD50-45E8-8B04-9461634619F2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5997102" y="885216"/>
            <a:ext cx="0" cy="59046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029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rmAutofit/>
          </a:bodyPr>
          <a:lstStyle/>
          <a:p>
            <a:r>
              <a:rPr lang="en-US" sz="4000" b="1" dirty="0"/>
              <a:t>CMS Meaningful Measurement Areas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2C540-49BB-4033-BE1D-E0ED984B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75CFA-8E05-41AF-BF68-6821AC786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37" y="1576387"/>
            <a:ext cx="7543800" cy="4962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B1D6F-CFE0-4AD3-A417-9A7A306F25FD}"/>
              </a:ext>
            </a:extLst>
          </p:cNvPr>
          <p:cNvSpPr txBox="1"/>
          <p:nvPr/>
        </p:nvSpPr>
        <p:spPr>
          <a:xfrm>
            <a:off x="230244" y="6017796"/>
            <a:ext cx="39865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000" dirty="0">
                <a:hlinkClick r:id="rId3"/>
              </a:rPr>
              <a:t>https://www.cms.gov/Medicare/Quality-Initiatives-Patient-Assessment-Instruments/QualityInitiativesGenInfo/MMF/General-info-Sub-Page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7284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198C-DE43-41F7-B837-A3E304D7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0" y="365125"/>
            <a:ext cx="2615035" cy="1711325"/>
          </a:xfrm>
        </p:spPr>
        <p:txBody>
          <a:bodyPr>
            <a:normAutofit/>
          </a:bodyPr>
          <a:lstStyle/>
          <a:p>
            <a:r>
              <a:rPr lang="en-US" dirty="0"/>
              <a:t>Quality vs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815CC-2E99-4A8C-BC44-A4EB38A5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086" y="219075"/>
            <a:ext cx="2615036" cy="650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44F4F-9ECA-4E61-8EFC-17CE7899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46" y="255259"/>
            <a:ext cx="2169867" cy="6429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459652-BBFA-4BF9-86CB-8E8B9C5E6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371" y="219074"/>
            <a:ext cx="2615036" cy="6476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7BC67-056B-4E58-A1C7-6620242B5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821" y="255259"/>
            <a:ext cx="2221277" cy="63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78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Program Evaluation Framework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phic 17" descr="Questions">
            <a:extLst>
              <a:ext uri="{FF2B5EF4-FFF2-40B4-BE49-F238E27FC236}">
                <a16:creationId xmlns:a16="http://schemas.microsoft.com/office/drawing/2014/main" id="{4C4A59C1-5F28-4144-B195-F3BAE07B7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88" y="1477079"/>
            <a:ext cx="711939" cy="7119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D2927AA-79A4-470F-9EE2-2AD6020A02CD}"/>
              </a:ext>
            </a:extLst>
          </p:cNvPr>
          <p:cNvSpPr txBox="1"/>
          <p:nvPr/>
        </p:nvSpPr>
        <p:spPr>
          <a:xfrm>
            <a:off x="1470152" y="1450214"/>
            <a:ext cx="2367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it?</a:t>
            </a:r>
          </a:p>
        </p:txBody>
      </p:sp>
      <p:pic>
        <p:nvPicPr>
          <p:cNvPr id="23" name="Graphic 22" descr="Group Brainstorm">
            <a:extLst>
              <a:ext uri="{FF2B5EF4-FFF2-40B4-BE49-F238E27FC236}">
                <a16:creationId xmlns:a16="http://schemas.microsoft.com/office/drawing/2014/main" id="{45C83B21-3172-4D05-89EE-E8B342AFA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752" y="3969175"/>
            <a:ext cx="711939" cy="7119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CAF4D3-C656-4997-AE61-77A0FE144F94}"/>
              </a:ext>
            </a:extLst>
          </p:cNvPr>
          <p:cNvSpPr txBox="1"/>
          <p:nvPr/>
        </p:nvSpPr>
        <p:spPr>
          <a:xfrm>
            <a:off x="1470152" y="4063534"/>
            <a:ext cx="363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did we choose it?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D60D62-8173-49A2-9413-E283CD481EDD}"/>
              </a:ext>
            </a:extLst>
          </p:cNvPr>
          <p:cNvSpPr txBox="1"/>
          <p:nvPr/>
        </p:nvSpPr>
        <p:spPr>
          <a:xfrm>
            <a:off x="911721" y="2034989"/>
            <a:ext cx="894789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Industry standard method for assessment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Systematic approach to improve or affirm success of a program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3B3E4F-4332-4810-B097-B1E32FEBC7A3}"/>
              </a:ext>
            </a:extLst>
          </p:cNvPr>
          <p:cNvSpPr txBox="1"/>
          <p:nvPr/>
        </p:nvSpPr>
        <p:spPr>
          <a:xfrm>
            <a:off x="911720" y="4681114"/>
            <a:ext cx="928582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Eliminate the issue of confirmation bias 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Investigate areas where a program can be improved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6F30CD-FA25-40B1-8678-05FC3F32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75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0F9C-EE1A-4137-B862-2E2755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74725"/>
            <a:ext cx="376113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QA Score per Region – by pop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19996-71E5-4977-BA1F-B2C2C14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482"/>
            <a:ext cx="12192000" cy="24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21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0F9C-EE1A-4137-B862-2E2755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/>
              <a:t>QA Score per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A0DBE-2365-4FEE-9F0A-05C66AE53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122238"/>
            <a:ext cx="5329238" cy="5230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6EE67-8D0D-4DEF-BC7B-0F2461ABE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13" y="122238"/>
            <a:ext cx="5514975" cy="52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65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0F9C-EE1A-4137-B862-2E2755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PMPM Score per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7332E-5E14-4F76-93CF-4F8CF8508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22238"/>
            <a:ext cx="5305425" cy="5230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72369-851C-4551-B4FB-E6FB925AC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75" y="122238"/>
            <a:ext cx="5303838" cy="52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8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T-test Results by Region (</a:t>
            </a:r>
            <a:r>
              <a:rPr lang="el-GR" b="1" dirty="0"/>
              <a:t>α</a:t>
            </a:r>
            <a:r>
              <a:rPr lang="en-US" b="1" dirty="0"/>
              <a:t> = 0.05)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9C518-90C0-49FB-AA74-0F269F6EC4C9}"/>
              </a:ext>
            </a:extLst>
          </p:cNvPr>
          <p:cNvSpPr txBox="1"/>
          <p:nvPr/>
        </p:nvSpPr>
        <p:spPr>
          <a:xfrm>
            <a:off x="495300" y="1714500"/>
            <a:ext cx="7650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PMPM Score</a:t>
            </a:r>
          </a:p>
          <a:p>
            <a:pPr marL="1200150" lvl="2" indent="-285750" fontAlgn="base">
              <a:buFontTx/>
              <a:buChar char="-"/>
              <a:defRPr/>
            </a:pPr>
            <a:r>
              <a:rPr lang="en-US" sz="2800" dirty="0">
                <a:solidFill>
                  <a:prstClr val="black"/>
                </a:solidFill>
              </a:rPr>
              <a:t>PA regions had lower scores than all other regions</a:t>
            </a:r>
          </a:p>
          <a:p>
            <a:pPr marL="1200150" lvl="2" indent="-285750" fontAlgn="base">
              <a:buFontTx/>
              <a:buChar char="-"/>
              <a:defRPr/>
            </a:pPr>
            <a:r>
              <a:rPr lang="en-US" sz="2800" dirty="0">
                <a:solidFill>
                  <a:prstClr val="black"/>
                </a:solidFill>
              </a:rPr>
              <a:t>WPA had higher scores than NEPA</a:t>
            </a:r>
          </a:p>
          <a:p>
            <a:pPr marL="1200150" lvl="2" indent="-285750" fontAlgn="base">
              <a:buFontTx/>
              <a:buChar char="-"/>
              <a:defRPr/>
            </a:pPr>
            <a:endParaRPr lang="en-US" sz="2800" dirty="0">
              <a:solidFill>
                <a:prstClr val="black"/>
              </a:solidFill>
            </a:endParaRPr>
          </a:p>
          <a:p>
            <a:pPr marL="742950" lvl="1" indent="-285750" fontAlgn="base">
              <a:buFontTx/>
              <a:buChar char="-"/>
              <a:defRPr/>
            </a:pPr>
            <a:r>
              <a:rPr lang="en-US" sz="2800" dirty="0">
                <a:solidFill>
                  <a:prstClr val="black"/>
                </a:solidFill>
              </a:rPr>
              <a:t>QA Score</a:t>
            </a:r>
          </a:p>
          <a:p>
            <a:pPr marL="1200150" lvl="2" indent="-285750" fontAlgn="base">
              <a:buFontTx/>
              <a:buChar char="-"/>
              <a:defRPr/>
            </a:pPr>
            <a:r>
              <a:rPr lang="en-US" sz="2800" dirty="0">
                <a:solidFill>
                  <a:prstClr val="black"/>
                </a:solidFill>
              </a:rPr>
              <a:t>PA had a much higher score than all other regions</a:t>
            </a:r>
          </a:p>
          <a:p>
            <a:pPr marL="1200150" lvl="2" indent="-285750" fontAlgn="base">
              <a:buFontTx/>
              <a:buChar char="-"/>
              <a:defRPr/>
            </a:pPr>
            <a:r>
              <a:rPr lang="en-US" sz="2800" dirty="0">
                <a:solidFill>
                  <a:prstClr val="black"/>
                </a:solidFill>
              </a:rPr>
              <a:t>WPA greatly outperformed NEPA and WV</a:t>
            </a:r>
          </a:p>
          <a:p>
            <a:pPr marL="1200150" lvl="2" indent="-285750" fontAlgn="base">
              <a:buFontTx/>
              <a:buChar char="-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080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0F9C-EE1A-4137-B862-2E2755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ED Score per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0F814-BD0A-498F-8C3E-20463B8B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22238"/>
            <a:ext cx="5435600" cy="5230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268AB-805E-45A3-A670-6E8EE130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988" y="122238"/>
            <a:ext cx="5462588" cy="52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3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0F9C-EE1A-4137-B862-2E2755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RDM Score per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ADC02-F7F8-4375-938F-A46E3B21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22238"/>
            <a:ext cx="5457825" cy="5230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F5609-1D06-4563-A406-25FD0506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22238"/>
            <a:ext cx="5308600" cy="52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90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Autofit/>
          </a:bodyPr>
          <a:lstStyle/>
          <a:p>
            <a:r>
              <a:rPr lang="en-US" b="1" dirty="0"/>
              <a:t>Pediatric Correlation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3B6103-FCB8-4E19-819D-1C3AEAD4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56</a:t>
            </a:fld>
            <a:endParaRPr lang="en-US"/>
          </a:p>
        </p:txBody>
      </p:sp>
      <p:pic>
        <p:nvPicPr>
          <p:cNvPr id="1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4155B0-DD43-4EAB-AFDE-5965DE39D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"/>
          <a:stretch/>
        </p:blipFill>
        <p:spPr>
          <a:xfrm>
            <a:off x="2162265" y="1311971"/>
            <a:ext cx="6749139" cy="4738036"/>
          </a:xfrm>
        </p:spPr>
      </p:pic>
    </p:spTree>
    <p:extLst>
      <p:ext uri="{BB962C8B-B14F-4D97-AF65-F5344CB8AC3E}">
        <p14:creationId xmlns:p14="http://schemas.microsoft.com/office/powerpoint/2010/main" val="1229289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Autofit/>
          </a:bodyPr>
          <a:lstStyle/>
          <a:p>
            <a:r>
              <a:rPr lang="en-US" b="1" dirty="0"/>
              <a:t>Adult Correlation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3B6103-FCB8-4E19-819D-1C3AEAD4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3379F6F-B048-4D66-896D-CD0EAF92F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5" t="1713" r="9703"/>
          <a:stretch/>
        </p:blipFill>
        <p:spPr bwMode="auto">
          <a:xfrm>
            <a:off x="2598140" y="1371600"/>
            <a:ext cx="621557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86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Autofit/>
          </a:bodyPr>
          <a:lstStyle/>
          <a:p>
            <a:r>
              <a:rPr lang="en-US" b="1" dirty="0"/>
              <a:t>Senior Correlation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3B6103-FCB8-4E19-819D-1C3AEAD4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58</a:t>
            </a:fld>
            <a:endParaRPr lang="en-US"/>
          </a:p>
        </p:txBody>
      </p:sp>
      <p:pic>
        <p:nvPicPr>
          <p:cNvPr id="11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F15651DA-18F4-4DAF-BD4D-20ADC82D2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"/>
          <a:stretch/>
        </p:blipFill>
        <p:spPr>
          <a:xfrm>
            <a:off x="2012368" y="1438926"/>
            <a:ext cx="7048934" cy="49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96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Adult Heatmap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59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6F8DBB-DBA2-4819-B107-38D221D13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"/>
          <a:stretch/>
        </p:blipFill>
        <p:spPr>
          <a:xfrm>
            <a:off x="2262150" y="1198417"/>
            <a:ext cx="8098093" cy="5523057"/>
          </a:xfrm>
        </p:spPr>
      </p:pic>
    </p:spTree>
    <p:extLst>
      <p:ext uri="{BB962C8B-B14F-4D97-AF65-F5344CB8AC3E}">
        <p14:creationId xmlns:p14="http://schemas.microsoft.com/office/powerpoint/2010/main" val="196724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Program Evaluation Framework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24E710-08ED-46A6-B174-44655DE4A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5277324"/>
              </p:ext>
            </p:extLst>
          </p:nvPr>
        </p:nvGraphicFramePr>
        <p:xfrm>
          <a:off x="730477" y="1995054"/>
          <a:ext cx="10594444" cy="1662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3CC384F-0185-4F7E-9E7F-50D623962951}"/>
              </a:ext>
            </a:extLst>
          </p:cNvPr>
          <p:cNvSpPr txBox="1"/>
          <p:nvPr/>
        </p:nvSpPr>
        <p:spPr>
          <a:xfrm>
            <a:off x="1144570" y="5014292"/>
            <a:ext cx="1799521" cy="1323439"/>
          </a:xfrm>
          <a:prstGeom prst="rect">
            <a:avLst/>
          </a:prstGeom>
          <a:noFill/>
          <a:ln w="28575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Nature, magnitude and extent of the problem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4EFB70-6864-4713-8C24-00FBEB394A2E}"/>
              </a:ext>
            </a:extLst>
          </p:cNvPr>
          <p:cNvCxnSpPr>
            <a:cxnSpLocks/>
          </p:cNvCxnSpPr>
          <p:nvPr/>
        </p:nvCxnSpPr>
        <p:spPr>
          <a:xfrm>
            <a:off x="2044331" y="3408219"/>
            <a:ext cx="0" cy="1585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BC1244-C29C-4F91-8162-5418BE14857A}"/>
              </a:ext>
            </a:extLst>
          </p:cNvPr>
          <p:cNvSpPr txBox="1"/>
          <p:nvPr/>
        </p:nvSpPr>
        <p:spPr>
          <a:xfrm>
            <a:off x="3756156" y="4993509"/>
            <a:ext cx="2048897" cy="1015663"/>
          </a:xfrm>
          <a:prstGeom prst="rect">
            <a:avLst/>
          </a:prstGeom>
          <a:noFill/>
          <a:ln w="28575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Program conceptualization and design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F526AD-F817-4CDC-ACB3-ADB8DDEFEF80}"/>
              </a:ext>
            </a:extLst>
          </p:cNvPr>
          <p:cNvCxnSpPr>
            <a:cxnSpLocks/>
          </p:cNvCxnSpPr>
          <p:nvPr/>
        </p:nvCxnSpPr>
        <p:spPr>
          <a:xfrm>
            <a:off x="4655917" y="3387436"/>
            <a:ext cx="0" cy="1585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8D24DE-D495-433E-A782-0D09D14ED47B}"/>
              </a:ext>
            </a:extLst>
          </p:cNvPr>
          <p:cNvSpPr txBox="1"/>
          <p:nvPr/>
        </p:nvSpPr>
        <p:spPr>
          <a:xfrm>
            <a:off x="6298471" y="5000438"/>
            <a:ext cx="2048893" cy="1323439"/>
          </a:xfrm>
          <a:prstGeom prst="rect">
            <a:avLst/>
          </a:prstGeom>
          <a:noFill/>
          <a:ln w="28575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Program operations, implementation, service delivery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0BDF91-ABBB-47BF-B1E4-700EA813CC71}"/>
              </a:ext>
            </a:extLst>
          </p:cNvPr>
          <p:cNvCxnSpPr>
            <a:cxnSpLocks/>
          </p:cNvCxnSpPr>
          <p:nvPr/>
        </p:nvCxnSpPr>
        <p:spPr>
          <a:xfrm>
            <a:off x="7198232" y="3394365"/>
            <a:ext cx="0" cy="1585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2F1EEA-357A-4F65-9A1A-AA19EB4BB650}"/>
              </a:ext>
            </a:extLst>
          </p:cNvPr>
          <p:cNvSpPr txBox="1"/>
          <p:nvPr/>
        </p:nvSpPr>
        <p:spPr>
          <a:xfrm>
            <a:off x="8847716" y="4986582"/>
            <a:ext cx="1799521" cy="1015663"/>
          </a:xfrm>
          <a:prstGeom prst="rect">
            <a:avLst/>
          </a:prstGeom>
          <a:noFill/>
          <a:ln w="28575">
            <a:solidFill>
              <a:srgbClr val="A6192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Impact on targeted outcomes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CF258D-5D91-478D-9952-3A1D88713DD6}"/>
              </a:ext>
            </a:extLst>
          </p:cNvPr>
          <p:cNvCxnSpPr>
            <a:cxnSpLocks/>
          </p:cNvCxnSpPr>
          <p:nvPr/>
        </p:nvCxnSpPr>
        <p:spPr>
          <a:xfrm>
            <a:off x="9747477" y="3380509"/>
            <a:ext cx="0" cy="1585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C72B8EB-D107-45CB-B631-682745046C18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ED5DAA-160E-4E9D-A334-8C547027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23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Pediatric Heatmap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30D48C88-1FE9-402D-B565-05565C438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/>
          <a:stretch/>
        </p:blipFill>
        <p:spPr>
          <a:xfrm>
            <a:off x="2364825" y="1209035"/>
            <a:ext cx="7955968" cy="54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Senior Heatmap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CBF27-5B08-458B-B49F-1D4B23FCB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/>
          <a:stretch/>
        </p:blipFill>
        <p:spPr>
          <a:xfrm>
            <a:off x="2504688" y="1319316"/>
            <a:ext cx="7702205" cy="5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3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F7B695-0A3F-4D0F-9546-1F7159DC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71762"/>
            <a:ext cx="7583557" cy="67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10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29C38-6872-4398-9CCF-87BBC9E1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072" y="38402"/>
            <a:ext cx="7727856" cy="67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40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2D874-3FA9-4D2C-848C-833071BC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74" y="33445"/>
            <a:ext cx="7633251" cy="67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1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B9CDA5-0936-4588-B007-516211B1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106" y="29900"/>
            <a:ext cx="7747788" cy="679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87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97164-CF48-4B6B-AE59-27F361394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587"/>
            <a:ext cx="12192000" cy="54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78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AF719-C5B7-442A-BBC1-1E7EF7A8D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215"/>
            <a:ext cx="12195681" cy="54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601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B384F-2C01-4465-B58F-CCED8AD9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899"/>
            <a:ext cx="12192000" cy="53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41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0D1F5-C491-4ABE-80D3-49B97144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" y="715618"/>
            <a:ext cx="12088862" cy="54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51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Constraints and Limitations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6CB47-C267-4503-B86A-E766BBCA3B1A}"/>
              </a:ext>
            </a:extLst>
          </p:cNvPr>
          <p:cNvSpPr txBox="1"/>
          <p:nvPr/>
        </p:nvSpPr>
        <p:spPr>
          <a:xfrm>
            <a:off x="789136" y="1595839"/>
            <a:ext cx="9950468" cy="26108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Lack of comprehensive time series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Time duration of evaluation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Lack of Provider level data who did not participate in program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Limited access to participating providers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836DB-80C9-4358-83AB-4052124C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784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07CCD-0D01-49A7-93EB-ACD73F72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286"/>
            <a:ext cx="12192000" cy="543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448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05466-9D64-48C5-BCDE-A90E302F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456"/>
            <a:ext cx="12217784" cy="54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35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Forward Stepwise Selection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72</a:t>
            </a:fld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A60E1715-E685-4C75-AE0D-7075BC3F7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9248" y="211980"/>
            <a:ext cx="4384870" cy="65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611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Adult QA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26ADE-1875-420E-A49F-EB071A675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943" y="1423987"/>
            <a:ext cx="6534274" cy="52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894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Adult PMPM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DCF18-EA6E-4096-BF30-017E3F2AF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15" y="1416560"/>
            <a:ext cx="7561568" cy="51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65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Adult ED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C4A6F-AAE6-44CE-BCAB-66942169F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90" y="1474231"/>
            <a:ext cx="8042018" cy="48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67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Adult RDM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99E4F-0345-46E2-9FEC-11CB6074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115" y="1543989"/>
            <a:ext cx="7999769" cy="481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4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Adult CU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4271C-B025-4086-A190-7EDE9A9B3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15" y="1456662"/>
            <a:ext cx="8175169" cy="48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323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Senior QA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78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3ED2A-57F0-429C-9236-58025E51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145" y="1287076"/>
            <a:ext cx="7109709" cy="51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226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Senior PMPM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AEE75-0B64-4C5F-9BEF-13D614D11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43" y="1496429"/>
            <a:ext cx="9215511" cy="48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6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Determining the Nature of the 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24E710-08ED-46A6-B174-44655DE4A382}"/>
              </a:ext>
            </a:extLst>
          </p:cNvPr>
          <p:cNvGraphicFramePr/>
          <p:nvPr/>
        </p:nvGraphicFramePr>
        <p:xfrm>
          <a:off x="946741" y="1662547"/>
          <a:ext cx="10298517" cy="1593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DA81B8-7D10-4DE8-8556-006D0CA19A01}"/>
              </a:ext>
            </a:extLst>
          </p:cNvPr>
          <p:cNvSpPr txBox="1"/>
          <p:nvPr/>
        </p:nvSpPr>
        <p:spPr>
          <a:xfrm>
            <a:off x="678873" y="3754582"/>
            <a:ext cx="933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problem that the program is trying to address?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extent of the problem?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Who is the target population?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6B90F5-B256-4B5C-BEEF-2AA63899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89F708-8D3C-42D0-8721-2A9D8BDD11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08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Senior ED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27F5E-01F5-471D-B9D0-545ADE3FE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368" y="1579357"/>
            <a:ext cx="8381263" cy="46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483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Senior RDM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9C32F-9A5F-419D-8F55-6BEBB35C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63" y="1457845"/>
            <a:ext cx="8207273" cy="483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4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Senior CU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97E82-7AE3-4D51-AC1C-FB7F235C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767" y="1475247"/>
            <a:ext cx="8536466" cy="48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15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Pediatric QA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6A64C-9E9F-4A1E-8559-1F0F040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106" y="1487378"/>
            <a:ext cx="8645788" cy="45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20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Pediatric PMPM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3C518-78AF-4805-BE15-7B8D5E0A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78" y="1623875"/>
            <a:ext cx="8046043" cy="43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38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Pediatric ED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B77DD-BA7A-49DB-A4DF-D51DEBA9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44" y="1470577"/>
            <a:ext cx="8695309" cy="48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65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Pediatric RDM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81C60-9282-454B-A849-73D992954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793" y="1622303"/>
            <a:ext cx="8212413" cy="46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423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Pediatric CU Forward Stepwise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8AAEA-3E82-42C0-AC97-6B2D3368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464" y="1411161"/>
            <a:ext cx="8285072" cy="46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159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Adult PMPM LASSO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88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91668-3ECA-4C37-BA8C-C4A0792B2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29" y="1315290"/>
            <a:ext cx="2564461" cy="54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62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Adult ED LASSO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F7882-648B-4E26-A704-25A696F82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54" y="1242777"/>
            <a:ext cx="2433561" cy="547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0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D3897-EE55-412A-B51D-D9C3CB8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rmAutofit/>
          </a:bodyPr>
          <a:lstStyle/>
          <a:p>
            <a:r>
              <a:rPr lang="en-US" b="1" dirty="0"/>
              <a:t>Problem Addressed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8DB0F-9B79-4DA3-8D7B-95434C45593A}"/>
              </a:ext>
            </a:extLst>
          </p:cNvPr>
          <p:cNvSpPr/>
          <p:nvPr/>
        </p:nvSpPr>
        <p:spPr>
          <a:xfrm>
            <a:off x="279035" y="1132583"/>
            <a:ext cx="11275407" cy="45719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7D5810-1EDD-4A6C-9321-B055A0F2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328" y="397355"/>
            <a:ext cx="3258030" cy="503163"/>
          </a:xfrm>
          <a:prstGeom prst="rect">
            <a:avLst/>
          </a:prstGeom>
        </p:spPr>
      </p:pic>
      <p:sp>
        <p:nvSpPr>
          <p:cNvPr id="17" name="Hexagon 16">
            <a:extLst>
              <a:ext uri="{FF2B5EF4-FFF2-40B4-BE49-F238E27FC236}">
                <a16:creationId xmlns:a16="http://schemas.microsoft.com/office/drawing/2014/main" id="{635B4AA8-3EFC-442F-B7CB-BE5692B697C6}"/>
              </a:ext>
            </a:extLst>
          </p:cNvPr>
          <p:cNvSpPr>
            <a:spLocks noChangeAspect="1"/>
          </p:cNvSpPr>
          <p:nvPr/>
        </p:nvSpPr>
        <p:spPr>
          <a:xfrm>
            <a:off x="4695148" y="3020312"/>
            <a:ext cx="2360378" cy="1920240"/>
          </a:xfrm>
          <a:prstGeom prst="hexagon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Fee for Service in </a:t>
            </a:r>
          </a:p>
          <a:p>
            <a:pPr algn="ctr"/>
            <a:r>
              <a:rPr lang="en-US" sz="2000" b="1" dirty="0"/>
              <a:t>Primary Care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48C255D9-D74B-4160-9699-897327E9568F}"/>
              </a:ext>
            </a:extLst>
          </p:cNvPr>
          <p:cNvSpPr>
            <a:spLocks noChangeAspect="1"/>
          </p:cNvSpPr>
          <p:nvPr/>
        </p:nvSpPr>
        <p:spPr>
          <a:xfrm>
            <a:off x="6844933" y="2299463"/>
            <a:ext cx="1776094" cy="1463040"/>
          </a:xfrm>
          <a:prstGeom prst="hexagon">
            <a:avLst/>
          </a:prstGeom>
          <a:solidFill>
            <a:srgbClr val="777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Misaligned incentives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051DEAF-1B67-4032-AD5F-A29F94A577D8}"/>
              </a:ext>
            </a:extLst>
          </p:cNvPr>
          <p:cNvSpPr>
            <a:spLocks noChangeAspect="1"/>
          </p:cNvSpPr>
          <p:nvPr/>
        </p:nvSpPr>
        <p:spPr>
          <a:xfrm>
            <a:off x="6862573" y="4141473"/>
            <a:ext cx="1776094" cy="1463040"/>
          </a:xfrm>
          <a:prstGeom prst="hexagon">
            <a:avLst/>
          </a:prstGeom>
          <a:solidFill>
            <a:srgbClr val="777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No fees for high valued services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52F902CA-4997-4DA7-A978-30A445239CC9}"/>
              </a:ext>
            </a:extLst>
          </p:cNvPr>
          <p:cNvSpPr>
            <a:spLocks noChangeAspect="1"/>
          </p:cNvSpPr>
          <p:nvPr/>
        </p:nvSpPr>
        <p:spPr>
          <a:xfrm>
            <a:off x="3112007" y="4209032"/>
            <a:ext cx="1776094" cy="1463040"/>
          </a:xfrm>
          <a:prstGeom prst="hexagon">
            <a:avLst/>
          </a:prstGeom>
          <a:solidFill>
            <a:srgbClr val="777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May not achieve desired outcomes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CB8BFFFF-CCFE-4656-BA8B-FCDA38AAA226}"/>
              </a:ext>
            </a:extLst>
          </p:cNvPr>
          <p:cNvSpPr>
            <a:spLocks noChangeAspect="1"/>
          </p:cNvSpPr>
          <p:nvPr/>
        </p:nvSpPr>
        <p:spPr>
          <a:xfrm>
            <a:off x="3123863" y="2241975"/>
            <a:ext cx="1776094" cy="1463040"/>
          </a:xfrm>
          <a:prstGeom prst="hexagon">
            <a:avLst/>
          </a:prstGeom>
          <a:solidFill>
            <a:srgbClr val="777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Reactive care delivery</a:t>
            </a: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7B158407-3F16-471E-B795-DEF0F4458905}"/>
              </a:ext>
            </a:extLst>
          </p:cNvPr>
          <p:cNvSpPr>
            <a:spLocks noChangeAspect="1"/>
          </p:cNvSpPr>
          <p:nvPr/>
        </p:nvSpPr>
        <p:spPr>
          <a:xfrm>
            <a:off x="4987290" y="5135884"/>
            <a:ext cx="1776094" cy="1463040"/>
          </a:xfrm>
          <a:prstGeom prst="hexagon">
            <a:avLst/>
          </a:prstGeom>
          <a:solidFill>
            <a:srgbClr val="777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Cannot ensure high quality services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21F677F-D202-4169-A4CC-1A3B2311C9BD}"/>
              </a:ext>
            </a:extLst>
          </p:cNvPr>
          <p:cNvSpPr>
            <a:spLocks noChangeAspect="1"/>
          </p:cNvSpPr>
          <p:nvPr/>
        </p:nvSpPr>
        <p:spPr>
          <a:xfrm>
            <a:off x="5028691" y="1367787"/>
            <a:ext cx="1776094" cy="1463040"/>
          </a:xfrm>
          <a:prstGeom prst="hexagon">
            <a:avLst/>
          </a:prstGeom>
          <a:solidFill>
            <a:srgbClr val="777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Over utilization of services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244E8B-4503-4866-9D13-5DEDE09B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53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Adult RDM LASSO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80DCD-1A6A-435F-A4C2-620897EB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03" y="1317981"/>
            <a:ext cx="2632793" cy="54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663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Adult QA LASSO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1AFD2-8F74-4E80-906C-E6A0ED2F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099" y="1272954"/>
            <a:ext cx="2743199" cy="55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733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Pediatric PMPM LASSO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92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64210-20BB-4DFE-B57A-78A5B63D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63" y="1293156"/>
            <a:ext cx="2181474" cy="54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89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/>
          <a:lstStyle/>
          <a:p>
            <a:r>
              <a:rPr lang="en-US" b="1" dirty="0"/>
              <a:t>Senior QA LASSO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483FE-1533-40B0-81BD-E2B465A16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302" y="1296516"/>
            <a:ext cx="2462793" cy="55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883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Adult PMPM Representative LASSO Cross </a:t>
            </a:r>
            <a:r>
              <a:rPr lang="en-US" b="1" dirty="0" err="1"/>
              <a:t>Vaidation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BD193B-6CA2-47FF-84A6-F3237E569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00" y="1319182"/>
            <a:ext cx="734480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3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92F53F7-11CC-45BC-B69E-300A1165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35" y="299337"/>
            <a:ext cx="10515600" cy="832148"/>
          </a:xfrm>
        </p:spPr>
        <p:txBody>
          <a:bodyPr>
            <a:normAutofit/>
          </a:bodyPr>
          <a:lstStyle/>
          <a:p>
            <a:r>
              <a:rPr lang="en-US" b="1" dirty="0"/>
              <a:t>Adult PMPM Representative LASSO L1 Plot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48755-557D-4A79-B692-0689E694D708}"/>
              </a:ext>
            </a:extLst>
          </p:cNvPr>
          <p:cNvSpPr/>
          <p:nvPr/>
        </p:nvSpPr>
        <p:spPr>
          <a:xfrm>
            <a:off x="279035" y="1132583"/>
            <a:ext cx="11497329" cy="65835"/>
          </a:xfrm>
          <a:prstGeom prst="rect">
            <a:avLst/>
          </a:prstGeom>
          <a:solidFill>
            <a:srgbClr val="A6192E"/>
          </a:solidFill>
          <a:ln w="12700" cap="flat" cmpd="sng" algn="ctr">
            <a:solidFill>
              <a:srgbClr val="A619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CF8A4-B97E-4B35-B872-F153820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F708-8D3C-42D0-8721-2A9D8BDD117C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FE5D45D-F8B0-4EAC-BA7F-7B5DC797C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13" y="1319182"/>
            <a:ext cx="734480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156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8C72-F6C5-4B0B-A1F9-29619D8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 Results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D2237-B59D-415E-8195-EC1225937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80"/>
          <a:stretch/>
        </p:blipFill>
        <p:spPr>
          <a:xfrm>
            <a:off x="5227895" y="492573"/>
            <a:ext cx="640539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379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8C72-F6C5-4B0B-A1F9-29619D8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 Results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EB2CF-0BB2-4680-A7C1-598C9D9BA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52" y="492573"/>
            <a:ext cx="630648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62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2D059-35F3-4687-86C9-F8D91D118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3"/>
          <a:stretch/>
        </p:blipFill>
        <p:spPr>
          <a:xfrm>
            <a:off x="1835426" y="122765"/>
            <a:ext cx="8521148" cy="67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310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F8A11-DC30-434C-93F8-547E7487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95" y="82081"/>
            <a:ext cx="8637209" cy="669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76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9 Heinz College">
      <a:dk1>
        <a:srgbClr val="000000"/>
      </a:dk1>
      <a:lt1>
        <a:srgbClr val="FFFFFF"/>
      </a:lt1>
      <a:dk2>
        <a:srgbClr val="A6192E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 Heinz College 16x9" id="{966A531D-8CD2-C747-AB6E-BD9E0E2072DA}" vid="{D63F9247-CC47-C044-BBC6-7E607A54E2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4284</Words>
  <Application>Microsoft Office PowerPoint</Application>
  <PresentationFormat>Widescreen</PresentationFormat>
  <Paragraphs>731</Paragraphs>
  <Slides>116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116</vt:i4>
      </vt:variant>
    </vt:vector>
  </HeadingPairs>
  <TitlesOfParts>
    <vt:vector size="125" baseType="lpstr">
      <vt:lpstr>Arial</vt:lpstr>
      <vt:lpstr>Calibri</vt:lpstr>
      <vt:lpstr>Calibri Light</vt:lpstr>
      <vt:lpstr>Courier New</vt:lpstr>
      <vt:lpstr>Garamond</vt:lpstr>
      <vt:lpstr>Helvetica</vt:lpstr>
      <vt:lpstr>Wingdings</vt:lpstr>
      <vt:lpstr>Office Theme</vt:lpstr>
      <vt:lpstr>1_Office Theme</vt:lpstr>
      <vt:lpstr>PowerPoint Presentation</vt:lpstr>
      <vt:lpstr>Agenda</vt:lpstr>
      <vt:lpstr>Objective</vt:lpstr>
      <vt:lpstr>Takeaways</vt:lpstr>
      <vt:lpstr>Program Evaluation Framework</vt:lpstr>
      <vt:lpstr>Program Evaluation Framework</vt:lpstr>
      <vt:lpstr>Constraints and Limitations</vt:lpstr>
      <vt:lpstr>Determining the Nature of the Problem</vt:lpstr>
      <vt:lpstr>Problem Addressed</vt:lpstr>
      <vt:lpstr>Defining the Blueprint of the Program</vt:lpstr>
      <vt:lpstr>True Performance Objectives</vt:lpstr>
      <vt:lpstr>Program Hierarchy</vt:lpstr>
      <vt:lpstr>Program Hierarchy</vt:lpstr>
      <vt:lpstr>Stakeholder Perspective </vt:lpstr>
      <vt:lpstr>Quality Component Logic Model </vt:lpstr>
      <vt:lpstr>Quality Metrics Overview</vt:lpstr>
      <vt:lpstr>Environmental Scan</vt:lpstr>
      <vt:lpstr>Program Implementation</vt:lpstr>
      <vt:lpstr>Reach &amp; User Perspective</vt:lpstr>
      <vt:lpstr>Aligning Theory and Design</vt:lpstr>
      <vt:lpstr>Program Impact on Outcomes </vt:lpstr>
      <vt:lpstr>Quantitative Methods</vt:lpstr>
      <vt:lpstr>Quantitative Methods</vt:lpstr>
      <vt:lpstr>Dataset Overview</vt:lpstr>
      <vt:lpstr>Quality and Outcomes</vt:lpstr>
      <vt:lpstr>WV and NEPA have Lower QA Scores</vt:lpstr>
      <vt:lpstr>High Variance in PMPM Score</vt:lpstr>
      <vt:lpstr>High Collinearities between Metrics</vt:lpstr>
      <vt:lpstr>Quantitative Methods</vt:lpstr>
      <vt:lpstr>Multiple Linear Regression</vt:lpstr>
      <vt:lpstr>Lack of Clear Trends</vt:lpstr>
      <vt:lpstr>Lack of Clear Trends</vt:lpstr>
      <vt:lpstr>Quantitative Methods</vt:lpstr>
      <vt:lpstr>Forward Stepwise Selection </vt:lpstr>
      <vt:lpstr>Quantitative Methods</vt:lpstr>
      <vt:lpstr>Lasso Regression </vt:lpstr>
      <vt:lpstr>Quantitative Methods</vt:lpstr>
      <vt:lpstr>Principal Component Analysis (PCA)</vt:lpstr>
      <vt:lpstr>PCA - Clusters of Similar Providers</vt:lpstr>
      <vt:lpstr>Next Steps with Data</vt:lpstr>
      <vt:lpstr>Program Evaluation Framework</vt:lpstr>
      <vt:lpstr>Takeaways</vt:lpstr>
      <vt:lpstr>Recommendations</vt:lpstr>
      <vt:lpstr>Questions?</vt:lpstr>
      <vt:lpstr>References</vt:lpstr>
      <vt:lpstr>Appendix</vt:lpstr>
      <vt:lpstr>Program Evaluation Framework</vt:lpstr>
      <vt:lpstr>CMS Meaningful Measurement Areas</vt:lpstr>
      <vt:lpstr>Quality vs Outcomes</vt:lpstr>
      <vt:lpstr>QA Score per Region – by pop</vt:lpstr>
      <vt:lpstr>QA Score per Region</vt:lpstr>
      <vt:lpstr>PMPM Score per Region</vt:lpstr>
      <vt:lpstr>T-test Results by Region (α = 0.05)</vt:lpstr>
      <vt:lpstr>ED Score per Region</vt:lpstr>
      <vt:lpstr>RDM Score per Region</vt:lpstr>
      <vt:lpstr>Pediatric Correlation</vt:lpstr>
      <vt:lpstr>Adult Correlation</vt:lpstr>
      <vt:lpstr>Senior Correlation</vt:lpstr>
      <vt:lpstr>Adult Heatmap</vt:lpstr>
      <vt:lpstr>Pediatric Heatmap</vt:lpstr>
      <vt:lpstr>Senior Heatmap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Forward Stepwise Selection</vt:lpstr>
      <vt:lpstr>Adult QA Forward Stepwise</vt:lpstr>
      <vt:lpstr>Adult PMPM Forward Stepwise</vt:lpstr>
      <vt:lpstr>Adult ED Forward Stepwise</vt:lpstr>
      <vt:lpstr>Adult RDM Forward Stepwise</vt:lpstr>
      <vt:lpstr>Adult CU Forward Stepwise</vt:lpstr>
      <vt:lpstr>Senior QA Forward Stepwise</vt:lpstr>
      <vt:lpstr>Senior PMPM Forward Stepwise</vt:lpstr>
      <vt:lpstr>Senior ED Forward Stepwise</vt:lpstr>
      <vt:lpstr>Senior RDM Forward Stepwise</vt:lpstr>
      <vt:lpstr>Senior CU Forward Stepwise</vt:lpstr>
      <vt:lpstr>Pediatric QA Forward Stepwise</vt:lpstr>
      <vt:lpstr>Pediatric PMPM Forward Stepwise</vt:lpstr>
      <vt:lpstr>Pediatric ED Forward Stepwise</vt:lpstr>
      <vt:lpstr>Pediatric RDM Forward Stepwise</vt:lpstr>
      <vt:lpstr>Pediatric CU Forward Stepwise</vt:lpstr>
      <vt:lpstr>Adult PMPM LASSO</vt:lpstr>
      <vt:lpstr>Adult ED LASSO</vt:lpstr>
      <vt:lpstr>Adult RDM LASSO</vt:lpstr>
      <vt:lpstr>Adult QA LASSO</vt:lpstr>
      <vt:lpstr>Pediatric PMPM LASSO</vt:lpstr>
      <vt:lpstr>Senior QA LASSO</vt:lpstr>
      <vt:lpstr>Adult PMPM Representative LASSO Cross Vaidation</vt:lpstr>
      <vt:lpstr>Adult PMPM Representative LASSO L1 Plot</vt:lpstr>
      <vt:lpstr>PCA Results Adult</vt:lpstr>
      <vt:lpstr>PCA Results Adult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PCA Results Ped</vt:lpstr>
      <vt:lpstr>PCA Results Ped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PCA Results Senior</vt:lpstr>
      <vt:lpstr>PCA Results Senior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Dyer</dc:creator>
  <cp:lastModifiedBy>Manjiri Kshirsagar</cp:lastModifiedBy>
  <cp:revision>47</cp:revision>
  <dcterms:created xsi:type="dcterms:W3CDTF">2019-12-11T20:17:16Z</dcterms:created>
  <dcterms:modified xsi:type="dcterms:W3CDTF">2019-12-12T19:15:16Z</dcterms:modified>
</cp:coreProperties>
</file>